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notesSlides/notesSlide12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5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5" r:id="rId4"/>
    <p:sldMasterId id="2147483708" r:id="rId5"/>
  </p:sldMasterIdLst>
  <p:notesMasterIdLst>
    <p:notesMasterId r:id="rId23"/>
  </p:notesMasterIdLst>
  <p:handoutMasterIdLst>
    <p:handoutMasterId r:id="rId24"/>
  </p:handoutMasterIdLst>
  <p:sldIdLst>
    <p:sldId id="261" r:id="rId6"/>
    <p:sldId id="438" r:id="rId7"/>
    <p:sldId id="485" r:id="rId8"/>
    <p:sldId id="491" r:id="rId9"/>
    <p:sldId id="490" r:id="rId10"/>
    <p:sldId id="489" r:id="rId11"/>
    <p:sldId id="488" r:id="rId12"/>
    <p:sldId id="492" r:id="rId13"/>
    <p:sldId id="495" r:id="rId14"/>
    <p:sldId id="266" r:id="rId15"/>
    <p:sldId id="267" r:id="rId16"/>
    <p:sldId id="268" r:id="rId17"/>
    <p:sldId id="270" r:id="rId18"/>
    <p:sldId id="269" r:id="rId19"/>
    <p:sldId id="483" r:id="rId20"/>
    <p:sldId id="484" r:id="rId21"/>
    <p:sldId id="494" r:id="rId22"/>
  </p:sldIdLst>
  <p:sldSz cx="9144000" cy="6858000" type="screen4x3"/>
  <p:notesSz cx="6858000" cy="9313863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resham, Teresa" initials="GT" lastIdx="1" clrIdx="0">
    <p:extLst>
      <p:ext uri="{19B8F6BF-5375-455C-9EA6-DF929625EA0E}">
        <p15:presenceInfo xmlns:p15="http://schemas.microsoft.com/office/powerpoint/2012/main" userId="S-1-5-21-1715567821-152049171-1801674531-15278" providerId="AD"/>
      </p:ext>
    </p:extLst>
  </p:cmAuthor>
  <p:cmAuthor id="2" name="Alpesh Patel" initials="AP" lastIdx="16" clrIdx="1">
    <p:extLst>
      <p:ext uri="{19B8F6BF-5375-455C-9EA6-DF929625EA0E}">
        <p15:presenceInfo xmlns:p15="http://schemas.microsoft.com/office/powerpoint/2012/main" userId="S-1-5-21-2141823802-1446982699-3828168933-8936" providerId="AD"/>
      </p:ext>
    </p:extLst>
  </p:cmAuthor>
  <p:cmAuthor id="3" name="Huntsinger, Leta" initials="HL" lastIdx="2" clrIdx="2">
    <p:extLst>
      <p:ext uri="{19B8F6BF-5375-455C-9EA6-DF929625EA0E}">
        <p15:presenceInfo xmlns:p15="http://schemas.microsoft.com/office/powerpoint/2012/main" userId="S-1-5-21-527237240-1500820517-725345543-144291" providerId="AD"/>
      </p:ext>
    </p:extLst>
  </p:cmAuthor>
  <p:cmAuthor id="4" name="Rubrecht, Genevieve" initials="RG" lastIdx="9" clrIdx="3">
    <p:extLst>
      <p:ext uri="{19B8F6BF-5375-455C-9EA6-DF929625EA0E}">
        <p15:presenceInfo xmlns:p15="http://schemas.microsoft.com/office/powerpoint/2012/main" userId="S-1-5-21-527237240-1500820517-725345543-215431" providerId="AD"/>
      </p:ext>
    </p:extLst>
  </p:cmAuthor>
  <p:cmAuthor id="5" name="Parkins, Sarah L." initials="PSL" lastIdx="12" clrIdx="4">
    <p:extLst>
      <p:ext uri="{19B8F6BF-5375-455C-9EA6-DF929625EA0E}">
        <p15:presenceInfo xmlns:p15="http://schemas.microsoft.com/office/powerpoint/2012/main" userId="S-1-5-21-527237240-1500820517-725345543-703291" providerId="AD"/>
      </p:ext>
    </p:extLst>
  </p:cmAuthor>
  <p:cmAuthor id="6" name="Earle-Young, Nastasha B" initials="ENB" lastIdx="28" clrIdx="5">
    <p:extLst>
      <p:ext uri="{19B8F6BF-5375-455C-9EA6-DF929625EA0E}">
        <p15:presenceInfo xmlns:p15="http://schemas.microsoft.com/office/powerpoint/2012/main" userId="Earle-Young, Nastasha B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424D"/>
    <a:srgbClr val="595959"/>
    <a:srgbClr val="35424B"/>
    <a:srgbClr val="05283F"/>
    <a:srgbClr val="B2C1DB"/>
    <a:srgbClr val="F1ABF1"/>
    <a:srgbClr val="B313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8" autoAdjust="0"/>
    <p:restoredTop sz="84885" autoAdjust="0"/>
  </p:normalViewPr>
  <p:slideViewPr>
    <p:cSldViewPr snapToGrid="0" snapToObjects="1">
      <p:cViewPr>
        <p:scale>
          <a:sx n="70" d="100"/>
          <a:sy n="70" d="100"/>
        </p:scale>
        <p:origin x="1164" y="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968"/>
    </p:cViewPr>
  </p:sorterViewPr>
  <p:notesViewPr>
    <p:cSldViewPr snapToGrid="0" snapToObjects="1">
      <p:cViewPr varScale="1">
        <p:scale>
          <a:sx n="86" d="100"/>
          <a:sy n="86" d="100"/>
        </p:scale>
        <p:origin x="3854" y="7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customXml" Target="../customXml/item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Relationship Id="rId30" Type="http://schemas.openxmlformats.org/officeDocument/2006/relationships/customXml" Target="../customXml/item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693"/>
          </a:xfrm>
          <a:prstGeom prst="rect">
            <a:avLst/>
          </a:prstGeom>
        </p:spPr>
        <p:txBody>
          <a:bodyPr vert="horz" lIns="92486" tIns="46242" rIns="92486" bIns="4624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4" y="0"/>
            <a:ext cx="2971800" cy="465693"/>
          </a:xfrm>
          <a:prstGeom prst="rect">
            <a:avLst/>
          </a:prstGeom>
        </p:spPr>
        <p:txBody>
          <a:bodyPr vert="horz" lIns="92486" tIns="46242" rIns="92486" bIns="46242" rtlCol="0"/>
          <a:lstStyle>
            <a:lvl1pPr algn="r">
              <a:defRPr sz="1200"/>
            </a:lvl1pPr>
          </a:lstStyle>
          <a:p>
            <a:fld id="{81732732-9DF5-5343-9671-1F8D28AFB589}" type="datetimeFigureOut">
              <a:rPr lang="en-US" smtClean="0"/>
              <a:t>12/2/2020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6554"/>
            <a:ext cx="2971800" cy="465693"/>
          </a:xfrm>
          <a:prstGeom prst="rect">
            <a:avLst/>
          </a:prstGeom>
        </p:spPr>
        <p:txBody>
          <a:bodyPr vert="horz" lIns="92486" tIns="46242" rIns="92486" bIns="4624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4" y="8846554"/>
            <a:ext cx="2971800" cy="465693"/>
          </a:xfrm>
          <a:prstGeom prst="rect">
            <a:avLst/>
          </a:prstGeom>
        </p:spPr>
        <p:txBody>
          <a:bodyPr vert="horz" lIns="92486" tIns="46242" rIns="92486" bIns="46242" rtlCol="0" anchor="b"/>
          <a:lstStyle>
            <a:lvl1pPr algn="r">
              <a:defRPr sz="1200"/>
            </a:lvl1pPr>
          </a:lstStyle>
          <a:p>
            <a:fld id="{EAE282AB-1402-2940-B834-0E55D2768B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79872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693"/>
          </a:xfrm>
          <a:prstGeom prst="rect">
            <a:avLst/>
          </a:prstGeom>
        </p:spPr>
        <p:txBody>
          <a:bodyPr vert="horz" lIns="92486" tIns="46242" rIns="92486" bIns="4624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65693"/>
          </a:xfrm>
          <a:prstGeom prst="rect">
            <a:avLst/>
          </a:prstGeom>
        </p:spPr>
        <p:txBody>
          <a:bodyPr vert="horz" lIns="92486" tIns="46242" rIns="92486" bIns="46242" rtlCol="0"/>
          <a:lstStyle>
            <a:lvl1pPr algn="r">
              <a:defRPr sz="1200"/>
            </a:lvl1pPr>
          </a:lstStyle>
          <a:p>
            <a:fld id="{C9855999-CF69-DA42-8213-22A5CAE5D182}" type="datetimeFigureOut">
              <a:rPr lang="en-US" smtClean="0"/>
              <a:t>12/2/2020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700088"/>
            <a:ext cx="4654550" cy="34909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86" tIns="46242" rIns="92486" bIns="4624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24086"/>
            <a:ext cx="5486400" cy="4191239"/>
          </a:xfrm>
          <a:prstGeom prst="rect">
            <a:avLst/>
          </a:prstGeom>
        </p:spPr>
        <p:txBody>
          <a:bodyPr vert="horz" lIns="92486" tIns="46242" rIns="92486" bIns="4624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6554"/>
            <a:ext cx="2971800" cy="465693"/>
          </a:xfrm>
          <a:prstGeom prst="rect">
            <a:avLst/>
          </a:prstGeom>
        </p:spPr>
        <p:txBody>
          <a:bodyPr vert="horz" lIns="92486" tIns="46242" rIns="92486" bIns="4624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4" y="8846554"/>
            <a:ext cx="2971800" cy="465693"/>
          </a:xfrm>
          <a:prstGeom prst="rect">
            <a:avLst/>
          </a:prstGeom>
        </p:spPr>
        <p:txBody>
          <a:bodyPr vert="horz" lIns="92486" tIns="46242" rIns="92486" bIns="46242" rtlCol="0" anchor="b"/>
          <a:lstStyle>
            <a:lvl1pPr algn="r">
              <a:defRPr sz="1200"/>
            </a:lvl1pPr>
          </a:lstStyle>
          <a:p>
            <a:fld id="{DCB6EF1C-AA17-F640-A7A5-6C89FACC0C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19728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CB6EF1C-AA17-F640-A7A5-6C89FACC0C1D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72341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CB6EF1C-AA17-F640-A7A5-6C89FACC0C1D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1461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CB6EF1C-AA17-F640-A7A5-6C89FACC0C1D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55705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CB6EF1C-AA17-F640-A7A5-6C89FACC0C1D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3678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6EF1C-AA17-F640-A7A5-6C89FACC0C1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6694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CB6EF1C-AA17-F640-A7A5-6C89FACC0C1D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75306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CB6EF1C-AA17-F640-A7A5-6C89FACC0C1D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84288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CB6EF1C-AA17-F640-A7A5-6C89FACC0C1D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8062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CB6EF1C-AA17-F640-A7A5-6C89FACC0C1D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44674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CB6EF1C-AA17-F640-A7A5-6C89FACC0C1D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28851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As of last week, this data is available on the NCDOT dashboard.</a:t>
            </a:r>
          </a:p>
          <a:p>
            <a:endParaRPr lang="en-US" dirty="0"/>
          </a:p>
          <a:p>
            <a:r>
              <a:rPr lang="en-US" dirty="0"/>
              <a:t>This map shows our 100 continuous site locations in NC. As you can see, we have them spread (albeit a little unevenly) in urban and rural areas. We are working on installing more continuous sites to provide a richer data set.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6EF1C-AA17-F640-A7A5-6C89FACC0C1D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4794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6EF1C-AA17-F640-A7A5-6C89FACC0C1D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215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NCDOT_PowerPoint_Template-04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7918" y="3831921"/>
            <a:ext cx="8271945" cy="1219200"/>
          </a:xfrm>
        </p:spPr>
        <p:txBody>
          <a:bodyPr/>
          <a:lstStyle>
            <a:lvl1pPr algn="l"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presentation name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7919" y="5105400"/>
            <a:ext cx="6400800" cy="6604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presenter name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98463" y="5854700"/>
            <a:ext cx="6650037" cy="5461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date</a:t>
            </a:r>
          </a:p>
        </p:txBody>
      </p:sp>
    </p:spTree>
    <p:extLst>
      <p:ext uri="{BB962C8B-B14F-4D97-AF65-F5344CB8AC3E}">
        <p14:creationId xmlns:p14="http://schemas.microsoft.com/office/powerpoint/2010/main" val="26527551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1733550"/>
            <a:ext cx="8229600" cy="4524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838701" y="88900"/>
            <a:ext cx="3848100" cy="273050"/>
          </a:xfrm>
        </p:spPr>
        <p:txBody>
          <a:bodyPr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E06F5-03C5-4BA5-AE80-2E98A827F36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507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&amp;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838701" y="88900"/>
            <a:ext cx="3848100" cy="273050"/>
          </a:xfrm>
        </p:spPr>
        <p:txBody>
          <a:bodyPr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North Carolina STC Master Plans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457200" y="1752600"/>
            <a:ext cx="8229600" cy="45148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AFCE5-0C67-4A53-8F92-3CAC2938318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48942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838701" y="88900"/>
            <a:ext cx="3848100" cy="263525"/>
          </a:xfrm>
        </p:spPr>
        <p:txBody>
          <a:bodyPr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presentation title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0C9224-0E86-4A9A-8DD9-792BBB0652B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53860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2A913A-3D76-A24F-93D7-30008D8DD2C5}" type="slidenum">
              <a:rPr lang="en-US" altLang="en-US" smtClean="0"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51270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NCDOT_PowerPoint_Template-0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7918" y="3831921"/>
            <a:ext cx="8271945" cy="1219200"/>
          </a:xfrm>
        </p:spPr>
        <p:txBody>
          <a:bodyPr/>
          <a:lstStyle>
            <a:lvl1pPr algn="l"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presentation name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7919" y="5105400"/>
            <a:ext cx="6400800" cy="6604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presenter name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98463" y="5854700"/>
            <a:ext cx="6650037" cy="5461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date</a:t>
            </a:r>
          </a:p>
        </p:txBody>
      </p:sp>
    </p:spTree>
    <p:extLst>
      <p:ext uri="{BB962C8B-B14F-4D97-AF65-F5344CB8AC3E}">
        <p14:creationId xmlns:p14="http://schemas.microsoft.com/office/powerpoint/2010/main" val="2223473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1733550"/>
            <a:ext cx="8229600" cy="452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838701" y="88900"/>
            <a:ext cx="3848100" cy="273050"/>
          </a:xfrm>
        </p:spPr>
        <p:txBody>
          <a:bodyPr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E06F5-03C5-4BA5-AE80-2E98A827F36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86611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&amp;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838701" y="88900"/>
            <a:ext cx="3848100" cy="273050"/>
          </a:xfrm>
        </p:spPr>
        <p:txBody>
          <a:bodyPr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presentation title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457200" y="1752600"/>
            <a:ext cx="8229600" cy="4514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AFCE5-0C67-4A53-8F92-3CAC293831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8063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838701" y="88900"/>
            <a:ext cx="3848100" cy="263525"/>
          </a:xfrm>
        </p:spPr>
        <p:txBody>
          <a:bodyPr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presentation title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0C9224-0E86-4A9A-8DD9-792BBB0652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5541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NCDOT_PowerPoint_Template-03.jpg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2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699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95463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242A913A-3D76-A24F-93D7-30008D8DD2C5}" type="slidenum">
              <a:rPr lang="en-US" altLang="en-US" smtClean="0"/>
              <a:t>‹#›</a:t>
            </a:fld>
            <a:endParaRPr lang="en-US" alt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457200" y="78940"/>
            <a:ext cx="1345286" cy="302607"/>
          </a:xfrm>
          <a:prstGeom prst="rect">
            <a:avLst/>
          </a:prstGeom>
          <a:solidFill>
            <a:srgbClr val="34424D"/>
          </a:solidFill>
          <a:ln>
            <a:solidFill>
              <a:srgbClr val="34424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  <a:solidFill>
                <a:srgbClr val="34424D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241837" y="12215"/>
            <a:ext cx="2076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ncdot.gov/</a:t>
            </a:r>
            <a:r>
              <a:rPr lang="en-US" b="1" dirty="0" err="1">
                <a:solidFill>
                  <a:schemeClr val="bg1"/>
                </a:solidFill>
              </a:rPr>
              <a:t>ncmoves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604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</p:sldLayoutIdLst>
  <mc:AlternateContent xmlns:mc="http://schemas.openxmlformats.org/markup-compatibility/2006">
    <mc:Choice xmlns:p14="http://schemas.microsoft.com/office/powerpoint/2010/main" Requires="p14">
      <p:transition spd="slow" p14:dur="9000"/>
    </mc:Choice>
    <mc:Fallback>
      <p:transition spd="slow"/>
    </mc:Fallback>
  </mc:AlternateContent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595959"/>
          </a:solidFill>
          <a:latin typeface="Arial"/>
          <a:ea typeface="MS PGothic" pitchFamily="34" charset="-128"/>
          <a:cs typeface="Arial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595959"/>
          </a:solidFill>
          <a:latin typeface="Arial" charset="0"/>
          <a:ea typeface="MS PGothic" pitchFamily="34" charset="-128"/>
          <a:cs typeface="Arial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595959"/>
          </a:solidFill>
          <a:latin typeface="Arial" charset="0"/>
          <a:ea typeface="MS PGothic" pitchFamily="34" charset="-128"/>
          <a:cs typeface="Arial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595959"/>
          </a:solidFill>
          <a:latin typeface="Arial" charset="0"/>
          <a:ea typeface="MS PGothic" pitchFamily="34" charset="-128"/>
          <a:cs typeface="Arial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595959"/>
          </a:solidFill>
          <a:latin typeface="Arial" charset="0"/>
          <a:ea typeface="MS PGothic" pitchFamily="34" charset="-128"/>
          <a:cs typeface="Arial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595959"/>
          </a:solidFill>
          <a:latin typeface="Arial"/>
          <a:ea typeface="MS PGothic" pitchFamily="34" charset="-128"/>
          <a:cs typeface="Arial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595959"/>
          </a:solidFill>
          <a:latin typeface="Arial"/>
          <a:ea typeface="MS PGothic" pitchFamily="34" charset="-128"/>
          <a:cs typeface="Aria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595959"/>
          </a:solidFill>
          <a:latin typeface="Arial"/>
          <a:ea typeface="MS PGothic" pitchFamily="34" charset="-128"/>
          <a:cs typeface="Arial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595959"/>
          </a:solidFill>
          <a:latin typeface="Arial"/>
          <a:ea typeface="MS PGothic" pitchFamily="34" charset="-128"/>
          <a:cs typeface="Aria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595959"/>
          </a:solidFill>
          <a:latin typeface="Arial"/>
          <a:ea typeface="MS PGothic" pitchFamily="34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NCDOT_PowerPoint_Template-03.jp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2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699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95463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242A913A-3D76-A24F-93D7-30008D8DD2C5}" type="slidenum">
              <a:rPr lang="en-US" altLang="en-US" smtClean="0"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85063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</p:sldLayoutIdLst>
  <mc:AlternateContent xmlns:mc="http://schemas.openxmlformats.org/markup-compatibility/2006">
    <mc:Choice xmlns:p14="http://schemas.microsoft.com/office/powerpoint/2010/main" Requires="p14">
      <p:transition spd="slow" p14:dur="9000"/>
    </mc:Choice>
    <mc:Fallback>
      <p:transition spd="slow"/>
    </mc:Fallback>
  </mc:AlternateContent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595959"/>
          </a:solidFill>
          <a:latin typeface="Arial"/>
          <a:ea typeface="MS PGothic" pitchFamily="34" charset="-128"/>
          <a:cs typeface="Arial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595959"/>
          </a:solidFill>
          <a:latin typeface="Arial" charset="0"/>
          <a:ea typeface="MS PGothic" pitchFamily="34" charset="-128"/>
          <a:cs typeface="Arial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595959"/>
          </a:solidFill>
          <a:latin typeface="Arial" charset="0"/>
          <a:ea typeface="MS PGothic" pitchFamily="34" charset="-128"/>
          <a:cs typeface="Arial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595959"/>
          </a:solidFill>
          <a:latin typeface="Arial" charset="0"/>
          <a:ea typeface="MS PGothic" pitchFamily="34" charset="-128"/>
          <a:cs typeface="Arial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595959"/>
          </a:solidFill>
          <a:latin typeface="Arial" charset="0"/>
          <a:ea typeface="MS PGothic" pitchFamily="34" charset="-128"/>
          <a:cs typeface="Arial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595959"/>
          </a:solidFill>
          <a:latin typeface="Arial"/>
          <a:ea typeface="MS PGothic" pitchFamily="34" charset="-128"/>
          <a:cs typeface="Arial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595959"/>
          </a:solidFill>
          <a:latin typeface="Arial"/>
          <a:ea typeface="MS PGothic" pitchFamily="34" charset="-128"/>
          <a:cs typeface="Aria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595959"/>
          </a:solidFill>
          <a:latin typeface="Arial"/>
          <a:ea typeface="MS PGothic" pitchFamily="34" charset="-128"/>
          <a:cs typeface="Arial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595959"/>
          </a:solidFill>
          <a:latin typeface="Arial"/>
          <a:ea typeface="MS PGothic" pitchFamily="34" charset="-128"/>
          <a:cs typeface="Aria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595959"/>
          </a:solidFill>
          <a:latin typeface="Arial"/>
          <a:ea typeface="MS PGothic" pitchFamily="34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10" Type="http://schemas.openxmlformats.org/officeDocument/2006/relationships/image" Target="../media/image39.svg"/><Relationship Id="rId4" Type="http://schemas.openxmlformats.org/officeDocument/2006/relationships/image" Target="../media/image33.svg"/><Relationship Id="rId9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kmorrow@ncdot.gov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openxmlformats.org/officeDocument/2006/relationships/hyperlink" Target="mailto:kltaylor@ncdot.gov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3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Relationship Id="rId9" Type="http://schemas.openxmlformats.org/officeDocument/2006/relationships/image" Target="../media/image2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9015" y="3712653"/>
            <a:ext cx="8944865" cy="1219200"/>
          </a:xfrm>
        </p:spPr>
        <p:txBody>
          <a:bodyPr/>
          <a:lstStyle/>
          <a:p>
            <a:r>
              <a:rPr lang="en-US" sz="3500" dirty="0"/>
              <a:t>COVID-19 Impacts on North Carolina Traffic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772" y="4931853"/>
            <a:ext cx="8377983" cy="660400"/>
          </a:xfrm>
        </p:spPr>
        <p:txBody>
          <a:bodyPr/>
          <a:lstStyle/>
          <a:p>
            <a:r>
              <a:rPr lang="en-US" dirty="0"/>
              <a:t>Kerry Morrow, NCDOT Traffic Survey Group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39438" y="5781548"/>
            <a:ext cx="8377984" cy="546100"/>
          </a:xfrm>
        </p:spPr>
        <p:txBody>
          <a:bodyPr/>
          <a:lstStyle/>
          <a:p>
            <a:r>
              <a:rPr lang="en-US" dirty="0"/>
              <a:t>December 2, 2020</a:t>
            </a:r>
          </a:p>
        </p:txBody>
      </p:sp>
    </p:spTree>
    <p:extLst>
      <p:ext uri="{BB962C8B-B14F-4D97-AF65-F5344CB8AC3E}">
        <p14:creationId xmlns:p14="http://schemas.microsoft.com/office/powerpoint/2010/main" val="2743484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Volume Trend – Weekly Change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0" y="1752600"/>
            <a:ext cx="8382000" cy="4514850"/>
          </a:xfrm>
        </p:spPr>
        <p:txBody>
          <a:bodyPr/>
          <a:lstStyle/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 algn="ctr">
              <a:buNone/>
            </a:pPr>
            <a:r>
              <a:rPr lang="en-US" sz="2000" dirty="0"/>
              <a:t>Weekly Change: Average of daily changes from Pre COVID volumes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C2E06F5-03C5-4BA5-AE80-2E98A827F36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704CD277-74F8-4E2F-AD8B-08542E3F20F4}"/>
              </a:ext>
            </a:extLst>
          </p:cNvPr>
          <p:cNvSpPr txBox="1">
            <a:spLocks/>
          </p:cNvSpPr>
          <p:nvPr/>
        </p:nvSpPr>
        <p:spPr bwMode="auto">
          <a:xfrm>
            <a:off x="4572000" y="81646"/>
            <a:ext cx="4267201" cy="24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 kern="1200">
                <a:solidFill>
                  <a:schemeClr val="bg1"/>
                </a:solidFill>
                <a:latin typeface="Arial"/>
                <a:ea typeface="MS PGothic" pitchFamily="34" charset="-128"/>
                <a:cs typeface="Arial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dirty="0">
                <a:latin typeface="Century Gothic" panose="020B0502020202020204" pitchFamily="34" charset="0"/>
              </a:rPr>
              <a:t>COVID-19 Impacts on North Carolina Traffic</a:t>
            </a:r>
          </a:p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357F9E1-A260-4298-8C0E-7CCD87B0DF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373" y="2432365"/>
            <a:ext cx="8741134" cy="191697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C0D301D-7B4C-423B-A21C-3F98059CD01D}"/>
              </a:ext>
            </a:extLst>
          </p:cNvPr>
          <p:cNvSpPr/>
          <p:nvPr/>
        </p:nvSpPr>
        <p:spPr>
          <a:xfrm>
            <a:off x="457200" y="2633785"/>
            <a:ext cx="988646" cy="132861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March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B9CB898-4C4D-4CBE-B7D2-8103E1E9A167}"/>
              </a:ext>
            </a:extLst>
          </p:cNvPr>
          <p:cNvSpPr/>
          <p:nvPr/>
        </p:nvSpPr>
        <p:spPr>
          <a:xfrm>
            <a:off x="2461846" y="2633785"/>
            <a:ext cx="988646" cy="132861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May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CE74729-C0C6-4E98-A954-3ACE6968CD83}"/>
              </a:ext>
            </a:extLst>
          </p:cNvPr>
          <p:cNvSpPr/>
          <p:nvPr/>
        </p:nvSpPr>
        <p:spPr>
          <a:xfrm>
            <a:off x="4689231" y="2633785"/>
            <a:ext cx="988646" cy="132861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July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E811267-4A3A-4D84-8ACB-64C17DD024AA}"/>
              </a:ext>
            </a:extLst>
          </p:cNvPr>
          <p:cNvSpPr/>
          <p:nvPr/>
        </p:nvSpPr>
        <p:spPr>
          <a:xfrm>
            <a:off x="6705599" y="2629877"/>
            <a:ext cx="1234831" cy="13676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September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34CDAE0-F059-441C-A3F6-3783978D4096}"/>
              </a:ext>
            </a:extLst>
          </p:cNvPr>
          <p:cNvSpPr/>
          <p:nvPr/>
        </p:nvSpPr>
        <p:spPr>
          <a:xfrm>
            <a:off x="1445846" y="2633786"/>
            <a:ext cx="1008184" cy="13286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April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0693381-7023-487E-8C21-E0AF75A81631}"/>
              </a:ext>
            </a:extLst>
          </p:cNvPr>
          <p:cNvSpPr/>
          <p:nvPr/>
        </p:nvSpPr>
        <p:spPr>
          <a:xfrm>
            <a:off x="3450491" y="2633785"/>
            <a:ext cx="1250461" cy="132861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June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17560E4-FA54-4573-8467-D63C51CA5151}"/>
              </a:ext>
            </a:extLst>
          </p:cNvPr>
          <p:cNvSpPr/>
          <p:nvPr/>
        </p:nvSpPr>
        <p:spPr>
          <a:xfrm>
            <a:off x="5687646" y="2629878"/>
            <a:ext cx="1008184" cy="136768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August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36FF12B-F4FC-4F98-8E6E-873B147DF708}"/>
              </a:ext>
            </a:extLst>
          </p:cNvPr>
          <p:cNvSpPr/>
          <p:nvPr/>
        </p:nvSpPr>
        <p:spPr>
          <a:xfrm>
            <a:off x="7940430" y="2633786"/>
            <a:ext cx="1008184" cy="13286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October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BE88636-A1C6-4A34-BD36-24BF348E14BF}"/>
              </a:ext>
            </a:extLst>
          </p:cNvPr>
          <p:cNvSpPr txBox="1"/>
          <p:nvPr/>
        </p:nvSpPr>
        <p:spPr>
          <a:xfrm>
            <a:off x="8104352" y="1998800"/>
            <a:ext cx="11096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  <a:latin typeface="Century Gothic" panose="020B0502020202020204" pitchFamily="34" charset="0"/>
              </a:rPr>
              <a:t>2020</a:t>
            </a: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585A566B-D00E-4809-985C-ADB2944CABE3}"/>
              </a:ext>
            </a:extLst>
          </p:cNvPr>
          <p:cNvSpPr/>
          <p:nvPr/>
        </p:nvSpPr>
        <p:spPr>
          <a:xfrm rot="18352015">
            <a:off x="804086" y="4613461"/>
            <a:ext cx="932155" cy="112451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99A3B2F0-9540-4C79-B85B-00BE1A1F8449}"/>
              </a:ext>
            </a:extLst>
          </p:cNvPr>
          <p:cNvSpPr/>
          <p:nvPr/>
        </p:nvSpPr>
        <p:spPr>
          <a:xfrm rot="14699576">
            <a:off x="2571032" y="4035130"/>
            <a:ext cx="932155" cy="112451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008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419100"/>
            <a:ext cx="8229600" cy="1193800"/>
          </a:xfrm>
        </p:spPr>
        <p:txBody>
          <a:bodyPr/>
          <a:lstStyle/>
          <a:p>
            <a:r>
              <a:rPr lang="en-US" sz="4000" dirty="0"/>
              <a:t>Volume Trend – Day of Week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0" y="1752600"/>
            <a:ext cx="8382000" cy="4514850"/>
          </a:xfrm>
        </p:spPr>
        <p:txBody>
          <a:bodyPr/>
          <a:lstStyle/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 algn="ctr">
              <a:buNone/>
            </a:pPr>
            <a:r>
              <a:rPr lang="en-US" sz="2000" dirty="0"/>
              <a:t>Compares day of week impacts for selected weeks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C2E06F5-03C5-4BA5-AE80-2E98A827F36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0593351-8294-4F22-8D87-004A7D36C3C7}"/>
              </a:ext>
            </a:extLst>
          </p:cNvPr>
          <p:cNvSpPr txBox="1">
            <a:spLocks/>
          </p:cNvSpPr>
          <p:nvPr/>
        </p:nvSpPr>
        <p:spPr bwMode="auto">
          <a:xfrm>
            <a:off x="4572000" y="81646"/>
            <a:ext cx="4267201" cy="24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 kern="1200">
                <a:solidFill>
                  <a:schemeClr val="bg1"/>
                </a:solidFill>
                <a:latin typeface="Arial"/>
                <a:ea typeface="MS PGothic" pitchFamily="34" charset="-128"/>
                <a:cs typeface="Arial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dirty="0">
                <a:latin typeface="Century Gothic" panose="020B0502020202020204" pitchFamily="34" charset="0"/>
              </a:rPr>
              <a:t>COVID-19 Impacts on North Carolina Traffic</a:t>
            </a:r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A176A21-90B7-4ECB-BBBB-317A96BC22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7627" y="1489307"/>
            <a:ext cx="6202478" cy="4121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618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Volume Trend – Type of Route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0" y="1752600"/>
            <a:ext cx="8382000" cy="4514850"/>
          </a:xfrm>
        </p:spPr>
        <p:txBody>
          <a:bodyPr/>
          <a:lstStyle/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C2E06F5-03C5-4BA5-AE80-2E98A827F36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A7B8E124-E9B6-4D7D-A551-3D7D1A126197}"/>
              </a:ext>
            </a:extLst>
          </p:cNvPr>
          <p:cNvSpPr txBox="1">
            <a:spLocks/>
          </p:cNvSpPr>
          <p:nvPr/>
        </p:nvSpPr>
        <p:spPr bwMode="auto">
          <a:xfrm>
            <a:off x="4572000" y="81646"/>
            <a:ext cx="4267201" cy="24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 kern="1200">
                <a:solidFill>
                  <a:schemeClr val="bg1"/>
                </a:solidFill>
                <a:latin typeface="Arial"/>
                <a:ea typeface="MS PGothic" pitchFamily="34" charset="-128"/>
                <a:cs typeface="Arial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dirty="0">
                <a:latin typeface="Century Gothic" panose="020B0502020202020204" pitchFamily="34" charset="0"/>
              </a:rPr>
              <a:t>COVID-19 Impacts on North Carolina Traffic</a:t>
            </a:r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171C318-35F6-4179-AAC3-76D65C69AE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874" r="49223" b="7229"/>
          <a:stretch/>
        </p:blipFill>
        <p:spPr>
          <a:xfrm>
            <a:off x="183369" y="1544715"/>
            <a:ext cx="8777261" cy="18374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084C954-1B75-4526-8080-1D6893648E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147" t="6782" r="802" b="8469"/>
          <a:stretch/>
        </p:blipFill>
        <p:spPr>
          <a:xfrm>
            <a:off x="245515" y="3835068"/>
            <a:ext cx="8593686" cy="18374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B7258A-BA14-4A77-A9EA-BF3335ED63A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873" r="98758" b="7229"/>
          <a:stretch/>
        </p:blipFill>
        <p:spPr>
          <a:xfrm>
            <a:off x="190664" y="3845509"/>
            <a:ext cx="214647" cy="1837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179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Travel Trend – Based on VMT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0" y="1384917"/>
            <a:ext cx="8382000" cy="4882533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A statistic used to measure travel is Vehicle Miles Traveled (VMT),  generated by multiplying the length of a highway segment with its volume. 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b="1" u="sng" dirty="0">
                <a:solidFill>
                  <a:srgbClr val="34424D"/>
                </a:solidFill>
              </a:rPr>
              <a:t>2018 VMT stats:</a:t>
            </a:r>
            <a:endParaRPr lang="en-US" sz="1400" b="1" u="sng" dirty="0">
              <a:solidFill>
                <a:srgbClr val="34424D"/>
              </a:solidFill>
            </a:endParaRPr>
          </a:p>
          <a:p>
            <a:r>
              <a:rPr lang="en-US" sz="2000" dirty="0"/>
              <a:t>US VMT was about 3.3 Trillion</a:t>
            </a:r>
          </a:p>
          <a:p>
            <a:r>
              <a:rPr lang="en-US" sz="2000" dirty="0"/>
              <a:t>NC VMT was about 121 Billion</a:t>
            </a:r>
          </a:p>
          <a:p>
            <a:r>
              <a:rPr lang="en-US" sz="2000" dirty="0"/>
              <a:t>Average monthly NC VMT was about 10 Billion</a:t>
            </a:r>
          </a:p>
          <a:p>
            <a:r>
              <a:rPr lang="en-US" sz="2000" dirty="0"/>
              <a:t>VMT varies by Day of Week</a:t>
            </a:r>
          </a:p>
          <a:p>
            <a:r>
              <a:rPr lang="en-US" sz="2000" dirty="0"/>
              <a:t>Lowest travel day in NC is typically Sunday around 300 Million</a:t>
            </a:r>
          </a:p>
          <a:p>
            <a:r>
              <a:rPr lang="en-US" sz="2000" dirty="0"/>
              <a:t>Highest travel day in NC is typically Friday around 420 Million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2000" dirty="0"/>
              <a:t>Statewide Daily VMT will vary due to seasonal variation, holidays, adverse weather, and major events.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3C2E06F5-03C5-4BA5-AE80-2E98A827F366}" type="slidenum">
              <a:rPr lang="en-US" altLang="en-US" smtClean="0"/>
              <a:pPr>
                <a:defRPr/>
              </a:pPr>
              <a:t>13</a:t>
            </a:fld>
            <a:endParaRPr lang="en-US" alt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A40B71A8-ACF4-433C-B2F5-29D8046355B3}"/>
              </a:ext>
            </a:extLst>
          </p:cNvPr>
          <p:cNvSpPr txBox="1">
            <a:spLocks/>
          </p:cNvSpPr>
          <p:nvPr/>
        </p:nvSpPr>
        <p:spPr bwMode="auto">
          <a:xfrm>
            <a:off x="4572000" y="81646"/>
            <a:ext cx="4267201" cy="24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 kern="1200">
                <a:solidFill>
                  <a:schemeClr val="bg1"/>
                </a:solidFill>
                <a:latin typeface="Arial"/>
                <a:ea typeface="MS PGothic" pitchFamily="34" charset="-128"/>
                <a:cs typeface="Arial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dirty="0">
                <a:latin typeface="Century Gothic" panose="020B0502020202020204" pitchFamily="34" charset="0"/>
              </a:rPr>
              <a:t>COVID-19 Impacts on North Carolina Traffic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688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Travel Trend – Monthly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0" y="1752600"/>
            <a:ext cx="8382000" cy="4514850"/>
          </a:xfrm>
        </p:spPr>
        <p:txBody>
          <a:bodyPr/>
          <a:lstStyle/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As of end of October, we have 16 Billion less VMT than forecasted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3C2E06F5-03C5-4BA5-AE80-2E98A827F366}" type="slidenum">
              <a:rPr lang="en-US" altLang="en-US" smtClean="0"/>
              <a:pPr>
                <a:defRPr/>
              </a:pPr>
              <a:t>14</a:t>
            </a:fld>
            <a:endParaRPr lang="en-US" alt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BA3276E5-1D80-4DDE-BEDE-2CCA45DD08F9}"/>
              </a:ext>
            </a:extLst>
          </p:cNvPr>
          <p:cNvSpPr txBox="1">
            <a:spLocks/>
          </p:cNvSpPr>
          <p:nvPr/>
        </p:nvSpPr>
        <p:spPr bwMode="auto">
          <a:xfrm>
            <a:off x="4572000" y="81646"/>
            <a:ext cx="4267201" cy="24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 kern="1200">
                <a:solidFill>
                  <a:schemeClr val="bg1"/>
                </a:solidFill>
                <a:latin typeface="Arial"/>
                <a:ea typeface="MS PGothic" pitchFamily="34" charset="-128"/>
                <a:cs typeface="Arial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dirty="0">
                <a:latin typeface="Century Gothic" panose="020B0502020202020204" pitchFamily="34" charset="0"/>
              </a:rPr>
              <a:t>COVID-19 Impacts on North Carolina Traffic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FAE4A5-9B2D-4823-B828-114B4F3BB7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250" y="1498324"/>
            <a:ext cx="8267900" cy="386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119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B550A-51CA-4460-B3C0-C85874ADC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69899"/>
            <a:ext cx="8229600" cy="1491941"/>
          </a:xfrm>
        </p:spPr>
        <p:txBody>
          <a:bodyPr/>
          <a:lstStyle/>
          <a:p>
            <a:r>
              <a:rPr lang="en-US" sz="4000" dirty="0"/>
              <a:t>How will it impact 2020 </a:t>
            </a:r>
            <a:br>
              <a:rPr lang="en-US" sz="4000" dirty="0"/>
            </a:br>
            <a:r>
              <a:rPr lang="en-US" sz="4000" dirty="0"/>
              <a:t>Data Analysis?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933B43-82FA-43C1-9829-E60CFFABB8B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89120" y="88900"/>
            <a:ext cx="4297681" cy="273050"/>
          </a:xfrm>
        </p:spPr>
        <p:txBody>
          <a:bodyPr/>
          <a:lstStyle/>
          <a:p>
            <a:r>
              <a:rPr lang="en-US" sz="1500" dirty="0">
                <a:latin typeface="Century Gothic" panose="020B0502020202020204" pitchFamily="34" charset="0"/>
              </a:rPr>
              <a:t>COVID-19 Impacts on North Carolina Traffic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7E2042-C50A-49B9-88C4-85C360AB5E1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857250" lvl="1" indent="-457200">
              <a:buFont typeface="Wingdings" panose="05000000000000000000" pitchFamily="2" charset="2"/>
              <a:buChar char="Ø"/>
            </a:pPr>
            <a:endParaRPr lang="en-US" sz="2400" dirty="0"/>
          </a:p>
          <a:p>
            <a:pPr marL="857250" lvl="1" indent="-457200">
              <a:buFont typeface="Wingdings" panose="05000000000000000000" pitchFamily="2" charset="2"/>
              <a:buChar char="Ø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1F5340-049B-470D-8DD5-ADEFB51D419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DAFCE5-0C67-4A53-8F92-3CAC2938318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8B9A57B1-94A0-4325-9810-8725E0B88D39}"/>
              </a:ext>
            </a:extLst>
          </p:cNvPr>
          <p:cNvSpPr txBox="1">
            <a:spLocks/>
          </p:cNvSpPr>
          <p:nvPr/>
        </p:nvSpPr>
        <p:spPr bwMode="auto">
          <a:xfrm>
            <a:off x="457200" y="2050742"/>
            <a:ext cx="8382000" cy="4216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000" dirty="0"/>
              <a:t>HPMS Deadline June 15, 2021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FHWA guidance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Pre-COVID-19 collected counts and prior year data can be used for comparison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Look at best practices from peer states in figuring out adjustment factors to annualize data</a:t>
            </a:r>
          </a:p>
          <a:p>
            <a:pPr>
              <a:lnSpc>
                <a:spcPct val="150000"/>
              </a:lnSpc>
            </a:pPr>
            <a:r>
              <a:rPr lang="en-US" sz="2000" b="1" u="sng" dirty="0"/>
              <a:t>Bottom line</a:t>
            </a:r>
            <a:r>
              <a:rPr lang="en-US" sz="2000" b="1" dirty="0"/>
              <a:t>: </a:t>
            </a:r>
            <a:r>
              <a:rPr lang="en-US" sz="2000" dirty="0"/>
              <a:t>2020 will have significantly higher number of stations with estimated counts than other years</a:t>
            </a:r>
          </a:p>
        </p:txBody>
      </p:sp>
      <p:pic>
        <p:nvPicPr>
          <p:cNvPr id="1026" name="Picture 2" descr="Dilema, confusion, dilemma, disorder, problem, uncertain, uncertainty icon  - Download on Iconfinder">
            <a:extLst>
              <a:ext uri="{FF2B5EF4-FFF2-40B4-BE49-F238E27FC236}">
                <a16:creationId xmlns:a16="http://schemas.microsoft.com/office/drawing/2014/main" id="{70AC7B12-E929-4A76-ACEE-593E843D6C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5030" y="1352773"/>
            <a:ext cx="1629940" cy="1629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1632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B550A-51CA-4460-B3C0-C85874ADC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2021 Data Collection Plans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933B43-82FA-43C1-9829-E60CFFABB8B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67497" y="88900"/>
            <a:ext cx="4219304" cy="273050"/>
          </a:xfrm>
        </p:spPr>
        <p:txBody>
          <a:bodyPr/>
          <a:lstStyle/>
          <a:p>
            <a:r>
              <a:rPr lang="en-US" sz="1500" dirty="0">
                <a:latin typeface="Century Gothic" panose="020B0502020202020204" pitchFamily="34" charset="0"/>
              </a:rPr>
              <a:t>COVID-19 Impacts on North Carolina Traffic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7E2042-C50A-49B9-88C4-85C360AB5E1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857250" lvl="1" indent="-457200">
              <a:buFont typeface="Wingdings" panose="05000000000000000000" pitchFamily="2" charset="2"/>
              <a:buChar char="Ø"/>
            </a:pPr>
            <a:endParaRPr lang="en-US" sz="2400" dirty="0"/>
          </a:p>
          <a:p>
            <a:pPr marL="857250" lvl="1" indent="-457200">
              <a:buFont typeface="Wingdings" panose="05000000000000000000" pitchFamily="2" charset="2"/>
              <a:buChar char="Ø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1F5340-049B-470D-8DD5-ADEFB51D419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DAFCE5-0C67-4A53-8F92-3CAC2938318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8B9A57B1-94A0-4325-9810-8725E0B88D39}"/>
              </a:ext>
            </a:extLst>
          </p:cNvPr>
          <p:cNvSpPr txBox="1">
            <a:spLocks/>
          </p:cNvSpPr>
          <p:nvPr/>
        </p:nvSpPr>
        <p:spPr bwMode="auto">
          <a:xfrm>
            <a:off x="457200" y="1846218"/>
            <a:ext cx="8382000" cy="4421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1800" dirty="0"/>
              <a:t>Travel will still be impacted by COVID-19</a:t>
            </a:r>
          </a:p>
          <a:p>
            <a:pPr>
              <a:lnSpc>
                <a:spcPct val="150000"/>
              </a:lnSpc>
            </a:pPr>
            <a:r>
              <a:rPr lang="en-US" sz="1800" dirty="0"/>
              <a:t>Anticipating possible new mitigation controls</a:t>
            </a:r>
          </a:p>
          <a:p>
            <a:pPr>
              <a:lnSpc>
                <a:spcPct val="150000"/>
              </a:lnSpc>
            </a:pPr>
            <a:r>
              <a:rPr lang="en-US" sz="1800" dirty="0"/>
              <a:t>Not anticipating new HR provisions</a:t>
            </a:r>
          </a:p>
          <a:p>
            <a:pPr>
              <a:lnSpc>
                <a:spcPct val="150000"/>
              </a:lnSpc>
            </a:pPr>
            <a:r>
              <a:rPr lang="en-US" sz="1800" dirty="0"/>
              <a:t>Planning for more data collection, less need to apply adjustment factors</a:t>
            </a:r>
          </a:p>
          <a:p>
            <a:pPr>
              <a:lnSpc>
                <a:spcPct val="150000"/>
              </a:lnSpc>
            </a:pPr>
            <a:r>
              <a:rPr lang="en-US" sz="1800" dirty="0"/>
              <a:t>Anticipating (hoping!) 2021-2022 schoolyear will be back to normal</a:t>
            </a:r>
          </a:p>
          <a:p>
            <a:endParaRPr lang="en-US" sz="2000" dirty="0"/>
          </a:p>
        </p:txBody>
      </p:sp>
      <p:pic>
        <p:nvPicPr>
          <p:cNvPr id="9" name="Graphic 8" descr="Backpack">
            <a:extLst>
              <a:ext uri="{FF2B5EF4-FFF2-40B4-BE49-F238E27FC236}">
                <a16:creationId xmlns:a16="http://schemas.microsoft.com/office/drawing/2014/main" id="{0D5AFFAF-70C3-4627-8F79-4186D7981C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27927" y="4940300"/>
            <a:ext cx="914400" cy="914400"/>
          </a:xfrm>
          <a:prstGeom prst="rect">
            <a:avLst/>
          </a:prstGeom>
        </p:spPr>
      </p:pic>
      <p:pic>
        <p:nvPicPr>
          <p:cNvPr id="11" name="Graphic 10" descr="Classroom">
            <a:extLst>
              <a:ext uri="{FF2B5EF4-FFF2-40B4-BE49-F238E27FC236}">
                <a16:creationId xmlns:a16="http://schemas.microsoft.com/office/drawing/2014/main" id="{6A8CC1C3-B699-41E7-B74C-6799EB233C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939488" y="4940300"/>
            <a:ext cx="914400" cy="914400"/>
          </a:xfrm>
          <a:prstGeom prst="rect">
            <a:avLst/>
          </a:prstGeom>
        </p:spPr>
      </p:pic>
      <p:pic>
        <p:nvPicPr>
          <p:cNvPr id="13" name="Graphic 12" descr="Graduation cap">
            <a:extLst>
              <a:ext uri="{FF2B5EF4-FFF2-40B4-BE49-F238E27FC236}">
                <a16:creationId xmlns:a16="http://schemas.microsoft.com/office/drawing/2014/main" id="{BB221D53-AF45-43F4-9678-44BF4DD4AE6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951049" y="4940300"/>
            <a:ext cx="914400" cy="914400"/>
          </a:xfrm>
          <a:prstGeom prst="rect">
            <a:avLst/>
          </a:prstGeom>
        </p:spPr>
      </p:pic>
      <p:pic>
        <p:nvPicPr>
          <p:cNvPr id="15" name="Graphic 14" descr="Bar graph with upward trend">
            <a:extLst>
              <a:ext uri="{FF2B5EF4-FFF2-40B4-BE49-F238E27FC236}">
                <a16:creationId xmlns:a16="http://schemas.microsoft.com/office/drawing/2014/main" id="{2556E7CC-6D82-47D0-9ED6-0E67C3EC144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865223" y="1236101"/>
            <a:ext cx="2307621" cy="2307621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D3A7999-9DE8-4F71-8611-DD1B12534053}"/>
              </a:ext>
            </a:extLst>
          </p:cNvPr>
          <p:cNvCxnSpPr/>
          <p:nvPr/>
        </p:nvCxnSpPr>
        <p:spPr>
          <a:xfrm>
            <a:off x="609600" y="4767382"/>
            <a:ext cx="8018585" cy="0"/>
          </a:xfrm>
          <a:prstGeom prst="line">
            <a:avLst/>
          </a:prstGeom>
          <a:ln w="79375" cmpd="thickThin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76B3C35-12D3-4B20-8736-BBB4C20431AB}"/>
              </a:ext>
            </a:extLst>
          </p:cNvPr>
          <p:cNvCxnSpPr/>
          <p:nvPr/>
        </p:nvCxnSpPr>
        <p:spPr>
          <a:xfrm>
            <a:off x="609600" y="5920151"/>
            <a:ext cx="8018585" cy="0"/>
          </a:xfrm>
          <a:prstGeom prst="line">
            <a:avLst/>
          </a:prstGeom>
          <a:ln w="79375" cmpd="thinThick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1757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933B43-82FA-43C1-9829-E60CFFABB8B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89120" y="88900"/>
            <a:ext cx="4297681" cy="273050"/>
          </a:xfrm>
        </p:spPr>
        <p:txBody>
          <a:bodyPr/>
          <a:lstStyle/>
          <a:p>
            <a:r>
              <a:rPr lang="en-US" sz="1500" dirty="0">
                <a:latin typeface="Century Gothic" panose="020B0502020202020204" pitchFamily="34" charset="0"/>
              </a:rPr>
              <a:t>COVID-19 Impacts on North Carolina Traffic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7E2042-C50A-49B9-88C4-85C360AB5E1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857250" lvl="1" indent="-457200">
              <a:buFont typeface="Wingdings" panose="05000000000000000000" pitchFamily="2" charset="2"/>
              <a:buChar char="Ø"/>
            </a:pPr>
            <a:endParaRPr lang="en-US" sz="2400" dirty="0"/>
          </a:p>
          <a:p>
            <a:pPr marL="857250" lvl="1" indent="-457200">
              <a:buFont typeface="Wingdings" panose="05000000000000000000" pitchFamily="2" charset="2"/>
              <a:buChar char="Ø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1F5340-049B-470D-8DD5-ADEFB51D419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DAFCE5-0C67-4A53-8F92-3CAC2938318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481549C6-8B7D-46FC-A241-7E60DCC3A03F}"/>
              </a:ext>
            </a:extLst>
          </p:cNvPr>
          <p:cNvSpPr txBox="1">
            <a:spLocks/>
          </p:cNvSpPr>
          <p:nvPr/>
        </p:nvSpPr>
        <p:spPr>
          <a:xfrm>
            <a:off x="457200" y="3124940"/>
            <a:ext cx="8229600" cy="313298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en-US" sz="2000" dirty="0"/>
              <a:t>Questions? Contact us!</a:t>
            </a:r>
          </a:p>
          <a:p>
            <a:pPr marL="0" indent="0" algn="ctr">
              <a:buFont typeface="Arial" charset="0"/>
              <a:buNone/>
            </a:pPr>
            <a:endParaRPr lang="en-US" sz="2000" dirty="0"/>
          </a:p>
          <a:p>
            <a:pPr marL="0" indent="0" algn="ctr">
              <a:buFont typeface="Arial" charset="0"/>
              <a:buNone/>
            </a:pPr>
            <a:r>
              <a:rPr lang="en-US" sz="1600" dirty="0">
                <a:solidFill>
                  <a:srgbClr val="34424D"/>
                </a:solidFill>
              </a:rPr>
              <a:t>Kerry Morrow</a:t>
            </a:r>
          </a:p>
          <a:p>
            <a:pPr marL="0" indent="0" algn="ctr">
              <a:buFont typeface="Arial" charset="0"/>
              <a:buNone/>
            </a:pPr>
            <a:r>
              <a:rPr lang="en-US" sz="1600" dirty="0">
                <a:solidFill>
                  <a:srgbClr val="34424D"/>
                </a:solidFill>
              </a:rPr>
              <a:t>NCDOT Traffic Survey Group Supervisor</a:t>
            </a:r>
          </a:p>
          <a:p>
            <a:pPr marL="0" indent="0" algn="ctr">
              <a:buFont typeface="Arial" charset="0"/>
              <a:buNone/>
            </a:pPr>
            <a:r>
              <a:rPr lang="en-US" sz="1600" dirty="0">
                <a:hlinkClick r:id="rId3"/>
              </a:rPr>
              <a:t>kmorrow@ncdot.gov</a:t>
            </a:r>
            <a:endParaRPr lang="en-US" sz="1600" dirty="0"/>
          </a:p>
          <a:p>
            <a:pPr marL="0" indent="0" algn="ctr">
              <a:buFont typeface="Arial" charset="0"/>
              <a:buNone/>
            </a:pPr>
            <a:endParaRPr lang="en-US" sz="1600" dirty="0"/>
          </a:p>
          <a:p>
            <a:pPr marL="0" indent="0" algn="ctr">
              <a:buFont typeface="Arial" charset="0"/>
              <a:buNone/>
            </a:pPr>
            <a:r>
              <a:rPr lang="en-US" sz="1600" dirty="0">
                <a:solidFill>
                  <a:srgbClr val="34424D"/>
                </a:solidFill>
              </a:rPr>
              <a:t>Kent Taylor</a:t>
            </a:r>
          </a:p>
          <a:p>
            <a:pPr marL="0" indent="0" algn="ctr">
              <a:buFont typeface="Arial" charset="0"/>
              <a:buNone/>
            </a:pPr>
            <a:r>
              <a:rPr lang="en-US" sz="1600" dirty="0">
                <a:solidFill>
                  <a:srgbClr val="34424D"/>
                </a:solidFill>
              </a:rPr>
              <a:t>NCDOT Traffic Data Resource Engineer</a:t>
            </a:r>
          </a:p>
          <a:p>
            <a:pPr marL="0" indent="0" algn="ctr">
              <a:buFont typeface="Arial" charset="0"/>
              <a:buNone/>
            </a:pPr>
            <a:r>
              <a:rPr lang="en-US" sz="1600" dirty="0">
                <a:hlinkClick r:id="rId4"/>
              </a:rPr>
              <a:t>kltaylor@ncdot.gov</a:t>
            </a:r>
            <a:r>
              <a:rPr lang="en-US" sz="1600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9C302D-2338-48AB-B729-6FF8F43E3E49}"/>
              </a:ext>
            </a:extLst>
          </p:cNvPr>
          <p:cNvSpPr txBox="1"/>
          <p:nvPr/>
        </p:nvSpPr>
        <p:spPr>
          <a:xfrm>
            <a:off x="2752078" y="1324211"/>
            <a:ext cx="44122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34424D"/>
                </a:solidFill>
                <a:latin typeface="Pristina" panose="03060402040406080204" pitchFamily="66" charset="0"/>
              </a:rPr>
              <a:t>Thank  you!</a:t>
            </a:r>
          </a:p>
        </p:txBody>
      </p:sp>
    </p:spTree>
    <p:extLst>
      <p:ext uri="{BB962C8B-B14F-4D97-AF65-F5344CB8AC3E}">
        <p14:creationId xmlns:p14="http://schemas.microsoft.com/office/powerpoint/2010/main" val="1163135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0" y="643467"/>
            <a:ext cx="2522980" cy="1597315"/>
          </a:xfrm>
          <a:noFill/>
          <a:ln w="19050"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en-US" sz="24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Welcome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82601" y="2638044"/>
            <a:ext cx="2522980" cy="3415622"/>
          </a:xfrm>
        </p:spPr>
        <p:txBody>
          <a:bodyPr vert="horz" lIns="91440" tIns="45720" rIns="91440" bIns="45720" rtlCol="0">
            <a:normAutofit/>
          </a:bodyPr>
          <a:lstStyle/>
          <a:p>
            <a:pPr algn="l" defTabSz="914400">
              <a:lnSpc>
                <a:spcPct val="90000"/>
              </a:lnSpc>
            </a:pPr>
            <a:r>
              <a:rPr lang="en-US" sz="1700" dirty="0">
                <a:latin typeface="+mn-lt"/>
                <a:ea typeface="+mn-ea"/>
                <a:cs typeface="+mn-cs"/>
              </a:rPr>
              <a:t>A strategic transportation plan connecting communities across North Carolina, focused on creating a more responsive, diverse, and inclusive transportation system for keeping people and freight moving safely and efficiently.</a:t>
            </a:r>
          </a:p>
          <a:p>
            <a:pPr indent="-228600" algn="l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700" dirty="0"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>
          <a:xfrm>
            <a:off x="7717134" y="6356350"/>
            <a:ext cx="79821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  <a:defRPr/>
            </a:pPr>
            <a:fld id="{B3DAFCE5-0C67-4A53-8F92-3CAC2938318C}" type="slidenum">
              <a:rPr lang="en-US" altLang="en-US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</a:rPr>
              <a:pPr defTabSz="914400">
                <a:spcAft>
                  <a:spcPts val="600"/>
                </a:spcAft>
                <a:defRPr/>
              </a:pPr>
              <a:t>2</a:t>
            </a:fld>
            <a:endParaRPr lang="en-US" altLang="en-US">
              <a:solidFill>
                <a:schemeClr val="tx1">
                  <a:alpha val="8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3573517" cy="6858000"/>
          </a:xfrm>
          <a:prstGeom prst="rect">
            <a:avLst/>
          </a:prstGeom>
          <a:solidFill>
            <a:srgbClr val="35424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635000" y="1783419"/>
            <a:ext cx="2522980" cy="1597315"/>
          </a:xfrm>
          <a:prstGeom prst="rect">
            <a:avLst/>
          </a:prstGeom>
          <a:noFill/>
          <a:ln w="19050">
            <a:solidFill>
              <a:schemeClr val="bg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595959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595959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595959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595959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Today’s Presentation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25E1C94-12E2-48C6-AEF7-BD91B9BF8BB6}"/>
              </a:ext>
            </a:extLst>
          </p:cNvPr>
          <p:cNvSpPr txBox="1"/>
          <p:nvPr/>
        </p:nvSpPr>
        <p:spPr>
          <a:xfrm>
            <a:off x="4034871" y="643467"/>
            <a:ext cx="489954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Impacts to 2020 data collection</a:t>
            </a:r>
          </a:p>
          <a:p>
            <a:pPr marL="742950" indent="-742950"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COVID-19 timeline</a:t>
            </a:r>
          </a:p>
          <a:p>
            <a:pPr marL="742950" indent="-742950"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NC travel trends</a:t>
            </a:r>
          </a:p>
          <a:p>
            <a:pPr marL="742950" indent="-742950"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How will it impact 2020 data analysis?</a:t>
            </a:r>
          </a:p>
          <a:p>
            <a:pPr marL="742950" indent="-742950"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2021 data collection plans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5" name="Graphic 14" descr="Convertible">
            <a:extLst>
              <a:ext uri="{FF2B5EF4-FFF2-40B4-BE49-F238E27FC236}">
                <a16:creationId xmlns:a16="http://schemas.microsoft.com/office/drawing/2014/main" id="{918942F3-8C64-4120-900D-0AE19B60F3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808" y="4258101"/>
            <a:ext cx="919886" cy="919886"/>
          </a:xfrm>
          <a:prstGeom prst="rect">
            <a:avLst/>
          </a:prstGeom>
        </p:spPr>
      </p:pic>
      <p:pic>
        <p:nvPicPr>
          <p:cNvPr id="17" name="Graphic 16" descr="Car">
            <a:extLst>
              <a:ext uri="{FF2B5EF4-FFF2-40B4-BE49-F238E27FC236}">
                <a16:creationId xmlns:a16="http://schemas.microsoft.com/office/drawing/2014/main" id="{4AA18A74-E856-48BF-85A5-E86FCE1300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07499" y="4299045"/>
            <a:ext cx="865294" cy="865294"/>
          </a:xfrm>
          <a:prstGeom prst="rect">
            <a:avLst/>
          </a:prstGeom>
        </p:spPr>
      </p:pic>
      <p:pic>
        <p:nvPicPr>
          <p:cNvPr id="19" name="Graphic 18" descr="Dump truck">
            <a:extLst>
              <a:ext uri="{FF2B5EF4-FFF2-40B4-BE49-F238E27FC236}">
                <a16:creationId xmlns:a16="http://schemas.microsoft.com/office/drawing/2014/main" id="{EE14D51D-4DAF-46DE-B611-A004105ADEB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452285" y="4148919"/>
            <a:ext cx="1029068" cy="10290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F0E0B34-21E7-4044-9972-99A0F46CC69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29255" y="5340095"/>
            <a:ext cx="4890622" cy="947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270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933B43-82FA-43C1-9829-E60CFFABB8B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89120" y="88900"/>
            <a:ext cx="4297681" cy="273050"/>
          </a:xfrm>
        </p:spPr>
        <p:txBody>
          <a:bodyPr/>
          <a:lstStyle/>
          <a:p>
            <a:r>
              <a:rPr lang="en-US" sz="1500" dirty="0">
                <a:latin typeface="Century Gothic" panose="020B0502020202020204" pitchFamily="34" charset="0"/>
              </a:rPr>
              <a:t>COVID-19 Impacts on North Carolina Traffic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1F5340-049B-470D-8DD5-ADEFB51D419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DAFCE5-0C67-4A53-8F92-3CAC2938318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26" name="Title 3">
            <a:extLst>
              <a:ext uri="{FF2B5EF4-FFF2-40B4-BE49-F238E27FC236}">
                <a16:creationId xmlns:a16="http://schemas.microsoft.com/office/drawing/2014/main" id="{D462F628-41BE-4C7E-8D43-B52468BB0566}"/>
              </a:ext>
            </a:extLst>
          </p:cNvPr>
          <p:cNvSpPr txBox="1">
            <a:spLocks/>
          </p:cNvSpPr>
          <p:nvPr/>
        </p:nvSpPr>
        <p:spPr bwMode="auto">
          <a:xfrm>
            <a:off x="457200" y="4699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595959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595959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595959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595959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2020 Data Collection</a:t>
            </a:r>
            <a:endParaRPr lang="en-US" dirty="0"/>
          </a:p>
        </p:txBody>
      </p:sp>
      <p:sp>
        <p:nvSpPr>
          <p:cNvPr id="31" name="Content Placeholder 7">
            <a:extLst>
              <a:ext uri="{FF2B5EF4-FFF2-40B4-BE49-F238E27FC236}">
                <a16:creationId xmlns:a16="http://schemas.microsoft.com/office/drawing/2014/main" id="{86766E38-328C-4071-A39C-4E5AC34CA205}"/>
              </a:ext>
            </a:extLst>
          </p:cNvPr>
          <p:cNvSpPr txBox="1">
            <a:spLocks/>
          </p:cNvSpPr>
          <p:nvPr/>
        </p:nvSpPr>
        <p:spPr bwMode="auto">
          <a:xfrm>
            <a:off x="457200" y="1378634"/>
            <a:ext cx="8382000" cy="5171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/>
              <a:t>Factors:</a:t>
            </a:r>
          </a:p>
          <a:p>
            <a:r>
              <a:rPr lang="en-US" sz="2300" dirty="0"/>
              <a:t>Traffic monitoring program consists of ~53,000 data collection stations</a:t>
            </a:r>
          </a:p>
          <a:p>
            <a:r>
              <a:rPr lang="en-US" sz="2300" dirty="0"/>
              <a:t>NCDOT cash balance was very low; no overnight travel allowed</a:t>
            </a:r>
          </a:p>
          <a:p>
            <a:r>
              <a:rPr lang="en-US" sz="2300" dirty="0"/>
              <a:t>Uncertainty regarding safety</a:t>
            </a:r>
          </a:p>
          <a:p>
            <a:r>
              <a:rPr lang="en-US" sz="2300" dirty="0"/>
              <a:t>HR provisions</a:t>
            </a:r>
          </a:p>
          <a:p>
            <a:endParaRPr lang="en-US" sz="1000" dirty="0"/>
          </a:p>
          <a:p>
            <a:pPr marL="0" indent="0">
              <a:buNone/>
            </a:pPr>
            <a:r>
              <a:rPr lang="en-US" sz="2400" b="1" dirty="0"/>
              <a:t>Impacts:</a:t>
            </a:r>
          </a:p>
          <a:p>
            <a:r>
              <a:rPr lang="en-US" sz="2300" dirty="0"/>
              <a:t>Stopped short-term data collection for 7 weeks from mid-March to end of May 2020</a:t>
            </a:r>
          </a:p>
          <a:p>
            <a:r>
              <a:rPr lang="en-US" sz="2300" dirty="0"/>
              <a:t>Resumed with limited productivity</a:t>
            </a:r>
          </a:p>
          <a:p>
            <a:r>
              <a:rPr lang="en-US" sz="2300" dirty="0"/>
              <a:t>Significant cuts in short-term data collection for 2020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5C72185D-A6C4-485C-813C-B5055BC3E0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400555"/>
            <a:ext cx="8628495" cy="3343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847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933B43-82FA-43C1-9829-E60CFFABB8B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85569" y="88900"/>
            <a:ext cx="4301232" cy="273050"/>
          </a:xfrm>
        </p:spPr>
        <p:txBody>
          <a:bodyPr/>
          <a:lstStyle/>
          <a:p>
            <a:r>
              <a:rPr lang="en-US" sz="1500" dirty="0">
                <a:latin typeface="Century Gothic" panose="020B0502020202020204" pitchFamily="34" charset="0"/>
              </a:rPr>
              <a:t>COVID-19 Impacts on North Carolina Traffic Traffic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1F5340-049B-470D-8DD5-ADEFB51D419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DAFCE5-0C67-4A53-8F92-3CAC2938318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26" name="Title 3">
            <a:extLst>
              <a:ext uri="{FF2B5EF4-FFF2-40B4-BE49-F238E27FC236}">
                <a16:creationId xmlns:a16="http://schemas.microsoft.com/office/drawing/2014/main" id="{D462F628-41BE-4C7E-8D43-B52468BB0566}"/>
              </a:ext>
            </a:extLst>
          </p:cNvPr>
          <p:cNvSpPr txBox="1">
            <a:spLocks/>
          </p:cNvSpPr>
          <p:nvPr/>
        </p:nvSpPr>
        <p:spPr bwMode="auto">
          <a:xfrm>
            <a:off x="457200" y="4699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595959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595959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595959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595959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4000" dirty="0"/>
              <a:t>2020 Data Collection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658BF72-9FCE-4AEF-B078-8EC4B1A970CB}"/>
              </a:ext>
            </a:extLst>
          </p:cNvPr>
          <p:cNvSpPr txBox="1"/>
          <p:nvPr/>
        </p:nvSpPr>
        <p:spPr>
          <a:xfrm>
            <a:off x="857427" y="1434932"/>
            <a:ext cx="54591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solidFill>
                  <a:srgbClr val="3442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Collection priorities: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27C4F7E0-848C-4759-8B61-1551CCC914A6}"/>
              </a:ext>
            </a:extLst>
          </p:cNvPr>
          <p:cNvSpPr txBox="1">
            <a:spLocks/>
          </p:cNvSpPr>
          <p:nvPr/>
        </p:nvSpPr>
        <p:spPr>
          <a:xfrm>
            <a:off x="679874" y="1799493"/>
            <a:ext cx="6115493" cy="5040424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Safety – Top Priority</a:t>
            </a:r>
          </a:p>
          <a:p>
            <a:endParaRPr lang="en-US" sz="1900" dirty="0"/>
          </a:p>
          <a:p>
            <a:r>
              <a:rPr lang="en-US" dirty="0"/>
              <a:t>No overnight lodging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Minimum number of stations collected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More day trips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  <a:p>
            <a:r>
              <a:rPr lang="en-US" dirty="0"/>
              <a:t>Gathering a sample of stations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Primary Routes (US &amp; NC)	</a:t>
            </a:r>
          </a:p>
          <a:p>
            <a:pPr lvl="2"/>
            <a:r>
              <a:rPr lang="en-US" dirty="0"/>
              <a:t>Collect once</a:t>
            </a:r>
          </a:p>
          <a:p>
            <a:pPr lvl="3"/>
            <a:r>
              <a:rPr lang="en-US" dirty="0"/>
              <a:t>While school is out of session</a:t>
            </a:r>
          </a:p>
          <a:p>
            <a:pPr lvl="2"/>
            <a:r>
              <a:rPr lang="en-US" dirty="0"/>
              <a:t>Collect a second time if possible</a:t>
            </a:r>
          </a:p>
          <a:p>
            <a:pPr lvl="3"/>
            <a:r>
              <a:rPr lang="en-US" dirty="0"/>
              <a:t>While school is in session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Secondary Routes &amp; some Local Routes	</a:t>
            </a:r>
          </a:p>
          <a:p>
            <a:pPr lvl="2"/>
            <a:r>
              <a:rPr lang="en-US" dirty="0"/>
              <a:t>Collect to provide additional analysis as needed</a:t>
            </a:r>
          </a:p>
          <a:p>
            <a:endParaRPr lang="en-US" sz="1900" dirty="0"/>
          </a:p>
          <a:p>
            <a:r>
              <a:rPr lang="en-US" dirty="0"/>
              <a:t>Cancel collections that can be postponed and/or can be estimated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Canceled Blue Ridge Parkway Collection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Canceled Interstate/Freeway Ramp Collection	</a:t>
            </a:r>
          </a:p>
          <a:p>
            <a:pPr marL="914400" lvl="2" indent="0">
              <a:buFont typeface="Arial" charset="0"/>
              <a:buNone/>
            </a:pPr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pic>
        <p:nvPicPr>
          <p:cNvPr id="8" name="Graphic 7" descr="Priorities">
            <a:extLst>
              <a:ext uri="{FF2B5EF4-FFF2-40B4-BE49-F238E27FC236}">
                <a16:creationId xmlns:a16="http://schemas.microsoft.com/office/drawing/2014/main" id="{0EB108C4-3433-4899-BCDE-5B1295BDF4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79472" y="1434932"/>
            <a:ext cx="2681056" cy="2922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220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933B43-82FA-43C1-9829-E60CFFABB8B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62994" y="88900"/>
            <a:ext cx="4323807" cy="273050"/>
          </a:xfrm>
        </p:spPr>
        <p:txBody>
          <a:bodyPr/>
          <a:lstStyle/>
          <a:p>
            <a:r>
              <a:rPr lang="en-US" sz="1500" dirty="0">
                <a:latin typeface="Century Gothic" panose="020B0502020202020204" pitchFamily="34" charset="0"/>
              </a:rPr>
              <a:t>COVID-19 Impacts on North Carolina Traffic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1F5340-049B-470D-8DD5-ADEFB51D419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DAFCE5-0C67-4A53-8F92-3CAC2938318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26" name="Title 3">
            <a:extLst>
              <a:ext uri="{FF2B5EF4-FFF2-40B4-BE49-F238E27FC236}">
                <a16:creationId xmlns:a16="http://schemas.microsoft.com/office/drawing/2014/main" id="{D462F628-41BE-4C7E-8D43-B52468BB0566}"/>
              </a:ext>
            </a:extLst>
          </p:cNvPr>
          <p:cNvSpPr txBox="1">
            <a:spLocks/>
          </p:cNvSpPr>
          <p:nvPr/>
        </p:nvSpPr>
        <p:spPr bwMode="auto">
          <a:xfrm>
            <a:off x="457200" y="4699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595959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595959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595959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595959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4000" dirty="0"/>
              <a:t>2020 Data Collection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8D342D4D-2E59-420E-BD6E-53292415B4AF}"/>
              </a:ext>
            </a:extLst>
          </p:cNvPr>
          <p:cNvSpPr txBox="1">
            <a:spLocks/>
          </p:cNvSpPr>
          <p:nvPr/>
        </p:nvSpPr>
        <p:spPr>
          <a:xfrm>
            <a:off x="364734" y="1493579"/>
            <a:ext cx="6220047" cy="476899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Short-term Volume Collection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24,275 stations scheduled for 2020	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Pneumatic tube counters, 48-hour counts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Replaced with sample of ~7,000 stations</a:t>
            </a:r>
          </a:p>
          <a:p>
            <a:endParaRPr lang="en-US" dirty="0"/>
          </a:p>
          <a:p>
            <a:r>
              <a:rPr lang="en-US" dirty="0"/>
              <a:t>Short-term Class Collection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1,033 stations scheduled for 2020	</a:t>
            </a:r>
          </a:p>
          <a:p>
            <a:pPr lvl="2"/>
            <a:r>
              <a:rPr lang="en-US" dirty="0"/>
              <a:t>Pneumatic tube counters, 48-hour counts</a:t>
            </a:r>
          </a:p>
          <a:p>
            <a:pPr lvl="2"/>
            <a:r>
              <a:rPr lang="en-US" dirty="0"/>
              <a:t>No adjustments made</a:t>
            </a:r>
          </a:p>
          <a:p>
            <a:pPr marL="914400" lvl="2" indent="0">
              <a:buFont typeface="Arial" charset="0"/>
              <a:buNone/>
            </a:pPr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17C108C-7ECD-4294-B5AD-E8C354432F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7679" y="2509284"/>
            <a:ext cx="2755871" cy="217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190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933B43-82FA-43C1-9829-E60CFFABB8B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005943" y="88900"/>
            <a:ext cx="4680858" cy="273050"/>
          </a:xfrm>
        </p:spPr>
        <p:txBody>
          <a:bodyPr/>
          <a:lstStyle/>
          <a:p>
            <a:r>
              <a:rPr lang="en-US" sz="1500" dirty="0">
                <a:latin typeface="Century Gothic" panose="020B0502020202020204" pitchFamily="34" charset="0"/>
              </a:rPr>
              <a:t>COVID-19 Impacts on North Carolina Traffic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1F5340-049B-470D-8DD5-ADEFB51D419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DAFCE5-0C67-4A53-8F92-3CAC2938318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26" name="Title 3">
            <a:extLst>
              <a:ext uri="{FF2B5EF4-FFF2-40B4-BE49-F238E27FC236}">
                <a16:creationId xmlns:a16="http://schemas.microsoft.com/office/drawing/2014/main" id="{D462F628-41BE-4C7E-8D43-B52468BB0566}"/>
              </a:ext>
            </a:extLst>
          </p:cNvPr>
          <p:cNvSpPr txBox="1">
            <a:spLocks/>
          </p:cNvSpPr>
          <p:nvPr/>
        </p:nvSpPr>
        <p:spPr bwMode="auto">
          <a:xfrm>
            <a:off x="457200" y="4699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595959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595959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595959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595959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4000" dirty="0"/>
              <a:t>2020 Data Collection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A14FB8FB-78B6-4B94-93AF-74F7F7220B59}"/>
              </a:ext>
            </a:extLst>
          </p:cNvPr>
          <p:cNvSpPr txBox="1">
            <a:spLocks/>
          </p:cNvSpPr>
          <p:nvPr/>
        </p:nvSpPr>
        <p:spPr>
          <a:xfrm>
            <a:off x="380995" y="1466700"/>
            <a:ext cx="6115493" cy="5040424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Interstate Collection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80 stations	</a:t>
            </a:r>
          </a:p>
          <a:p>
            <a:pPr lvl="2"/>
            <a:r>
              <a:rPr lang="en-US" dirty="0"/>
              <a:t>Temporary radar installed for 7-day counts</a:t>
            </a:r>
          </a:p>
          <a:p>
            <a:pPr lvl="2"/>
            <a:r>
              <a:rPr lang="en-US" dirty="0"/>
              <a:t>Reduced to 47 stations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2,921 ramp stations 	</a:t>
            </a:r>
          </a:p>
          <a:p>
            <a:pPr lvl="2"/>
            <a:r>
              <a:rPr lang="en-US" dirty="0"/>
              <a:t>Pneumatic tube counters, 48-hour counts</a:t>
            </a:r>
          </a:p>
          <a:p>
            <a:pPr lvl="2"/>
            <a:r>
              <a:rPr lang="en-US" dirty="0"/>
              <a:t>No ramps collected in 2020</a:t>
            </a:r>
          </a:p>
          <a:p>
            <a:pPr lvl="2"/>
            <a:r>
              <a:rPr lang="en-US" dirty="0"/>
              <a:t>Will utilize factoring to perform ramp analysis with mainline control collections</a:t>
            </a:r>
          </a:p>
          <a:p>
            <a:endParaRPr lang="en-US" dirty="0"/>
          </a:p>
          <a:p>
            <a:r>
              <a:rPr lang="en-US" dirty="0"/>
              <a:t>Continuous Collection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100 locations in NC (24/7/365)	</a:t>
            </a:r>
          </a:p>
          <a:p>
            <a:pPr lvl="2"/>
            <a:r>
              <a:rPr lang="en-US" dirty="0"/>
              <a:t>Permanent Radar, no interruptions in collection</a:t>
            </a:r>
          </a:p>
          <a:p>
            <a:pPr lvl="2"/>
            <a:r>
              <a:rPr lang="en-US" dirty="0"/>
              <a:t>Will utilize data set for factoring other collected data sets</a:t>
            </a:r>
          </a:p>
          <a:p>
            <a:pPr marL="914400" lvl="2" indent="0">
              <a:buFont typeface="Arial" charset="0"/>
              <a:buNone/>
            </a:pPr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F9258D8B-19E7-41FC-902E-22B1851609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3358" y="5358439"/>
            <a:ext cx="3434317" cy="1120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961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B550A-51CA-4460-B3C0-C85874ADC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COVID-19 Timeline</a:t>
            </a:r>
            <a:br>
              <a:rPr lang="en-US" dirty="0"/>
            </a:br>
            <a:r>
              <a:rPr lang="en-US" sz="2000" dirty="0"/>
              <a:t>Key dates for COVID-19 mitigation in North Carolina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933B43-82FA-43C1-9829-E60CFFABB8B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267197" y="30844"/>
            <a:ext cx="4550230" cy="342804"/>
          </a:xfrm>
        </p:spPr>
        <p:txBody>
          <a:bodyPr/>
          <a:lstStyle/>
          <a:p>
            <a:r>
              <a:rPr lang="en-US" sz="1500" dirty="0">
                <a:latin typeface="Century Gothic" panose="020B0502020202020204" pitchFamily="34" charset="0"/>
              </a:rPr>
              <a:t>COVID-19 Impacts on North Carolina Traffic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1F5340-049B-470D-8DD5-ADEFB51D419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DAFCE5-0C67-4A53-8F92-3CAC2938318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6539AB-22F2-45E5-A6A5-F81E00566C2F}"/>
              </a:ext>
            </a:extLst>
          </p:cNvPr>
          <p:cNvSpPr txBox="1"/>
          <p:nvPr/>
        </p:nvSpPr>
        <p:spPr>
          <a:xfrm>
            <a:off x="8131995" y="2959794"/>
            <a:ext cx="11096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  <a:latin typeface="Century Gothic" panose="020B0502020202020204" pitchFamily="34" charset="0"/>
              </a:rPr>
              <a:t>2020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5513B70-643E-4D3C-8AB9-0D7F6DEC9F0C}"/>
              </a:ext>
            </a:extLst>
          </p:cNvPr>
          <p:cNvCxnSpPr>
            <a:cxnSpLocks/>
          </p:cNvCxnSpPr>
          <p:nvPr/>
        </p:nvCxnSpPr>
        <p:spPr>
          <a:xfrm>
            <a:off x="571781" y="1752600"/>
            <a:ext cx="0" cy="1863326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3987BB3-0712-43D5-8E79-DA2FCE3C3883}"/>
              </a:ext>
            </a:extLst>
          </p:cNvPr>
          <p:cNvCxnSpPr>
            <a:cxnSpLocks/>
          </p:cNvCxnSpPr>
          <p:nvPr/>
        </p:nvCxnSpPr>
        <p:spPr>
          <a:xfrm>
            <a:off x="666105" y="3722001"/>
            <a:ext cx="0" cy="1634183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75DD8A3-57B7-4772-8B70-2418C2207B0A}"/>
              </a:ext>
            </a:extLst>
          </p:cNvPr>
          <p:cNvCxnSpPr>
            <a:cxnSpLocks/>
          </p:cNvCxnSpPr>
          <p:nvPr/>
        </p:nvCxnSpPr>
        <p:spPr>
          <a:xfrm>
            <a:off x="887593" y="3033432"/>
            <a:ext cx="0" cy="292536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E75214B-D4A8-4F72-927F-72B9F4C40333}"/>
              </a:ext>
            </a:extLst>
          </p:cNvPr>
          <p:cNvCxnSpPr>
            <a:cxnSpLocks/>
          </p:cNvCxnSpPr>
          <p:nvPr/>
        </p:nvCxnSpPr>
        <p:spPr>
          <a:xfrm>
            <a:off x="1257534" y="3615926"/>
            <a:ext cx="0" cy="688407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5EAC877-2A1C-41E6-B161-379B1E09E887}"/>
              </a:ext>
            </a:extLst>
          </p:cNvPr>
          <p:cNvCxnSpPr>
            <a:cxnSpLocks/>
          </p:cNvCxnSpPr>
          <p:nvPr/>
        </p:nvCxnSpPr>
        <p:spPr>
          <a:xfrm>
            <a:off x="6930676" y="3683805"/>
            <a:ext cx="0" cy="1817258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08C6401-63C6-46EE-B99D-D633AA572DCD}"/>
              </a:ext>
            </a:extLst>
          </p:cNvPr>
          <p:cNvCxnSpPr>
            <a:cxnSpLocks/>
          </p:cNvCxnSpPr>
          <p:nvPr/>
        </p:nvCxnSpPr>
        <p:spPr>
          <a:xfrm>
            <a:off x="3168315" y="3683805"/>
            <a:ext cx="0" cy="1194924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A351D2C-2FEB-4119-893D-98D33F3E0B64}"/>
              </a:ext>
            </a:extLst>
          </p:cNvPr>
          <p:cNvCxnSpPr>
            <a:cxnSpLocks/>
          </p:cNvCxnSpPr>
          <p:nvPr/>
        </p:nvCxnSpPr>
        <p:spPr>
          <a:xfrm>
            <a:off x="2707303" y="2517494"/>
            <a:ext cx="0" cy="808474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23A4167-320B-4AB8-9D55-D48A7FB6B177}"/>
              </a:ext>
            </a:extLst>
          </p:cNvPr>
          <p:cNvCxnSpPr>
            <a:cxnSpLocks/>
          </p:cNvCxnSpPr>
          <p:nvPr/>
        </p:nvCxnSpPr>
        <p:spPr>
          <a:xfrm>
            <a:off x="7927585" y="3670802"/>
            <a:ext cx="0" cy="1103755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Table 20">
            <a:extLst>
              <a:ext uri="{FF2B5EF4-FFF2-40B4-BE49-F238E27FC236}">
                <a16:creationId xmlns:a16="http://schemas.microsoft.com/office/drawing/2014/main" id="{7BA15795-2A04-407F-90D5-C6895ECEFEC7}"/>
              </a:ext>
            </a:extLst>
          </p:cNvPr>
          <p:cNvGraphicFramePr>
            <a:graphicFrameLocks noGrp="1"/>
          </p:cNvGraphicFramePr>
          <p:nvPr/>
        </p:nvGraphicFramePr>
        <p:xfrm>
          <a:off x="222606" y="3312965"/>
          <a:ext cx="873131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1414">
                  <a:extLst>
                    <a:ext uri="{9D8B030D-6E8A-4147-A177-3AD203B41FA5}">
                      <a16:colId xmlns:a16="http://schemas.microsoft.com/office/drawing/2014/main" val="177134102"/>
                    </a:ext>
                  </a:extLst>
                </a:gridCol>
                <a:gridCol w="1091414">
                  <a:extLst>
                    <a:ext uri="{9D8B030D-6E8A-4147-A177-3AD203B41FA5}">
                      <a16:colId xmlns:a16="http://schemas.microsoft.com/office/drawing/2014/main" val="2403898512"/>
                    </a:ext>
                  </a:extLst>
                </a:gridCol>
                <a:gridCol w="1091414">
                  <a:extLst>
                    <a:ext uri="{9D8B030D-6E8A-4147-A177-3AD203B41FA5}">
                      <a16:colId xmlns:a16="http://schemas.microsoft.com/office/drawing/2014/main" val="214861992"/>
                    </a:ext>
                  </a:extLst>
                </a:gridCol>
                <a:gridCol w="1091414">
                  <a:extLst>
                    <a:ext uri="{9D8B030D-6E8A-4147-A177-3AD203B41FA5}">
                      <a16:colId xmlns:a16="http://schemas.microsoft.com/office/drawing/2014/main" val="2379369985"/>
                    </a:ext>
                  </a:extLst>
                </a:gridCol>
                <a:gridCol w="1091414">
                  <a:extLst>
                    <a:ext uri="{9D8B030D-6E8A-4147-A177-3AD203B41FA5}">
                      <a16:colId xmlns:a16="http://schemas.microsoft.com/office/drawing/2014/main" val="10209748"/>
                    </a:ext>
                  </a:extLst>
                </a:gridCol>
                <a:gridCol w="1091414">
                  <a:extLst>
                    <a:ext uri="{9D8B030D-6E8A-4147-A177-3AD203B41FA5}">
                      <a16:colId xmlns:a16="http://schemas.microsoft.com/office/drawing/2014/main" val="3926725315"/>
                    </a:ext>
                  </a:extLst>
                </a:gridCol>
                <a:gridCol w="1091414">
                  <a:extLst>
                    <a:ext uri="{9D8B030D-6E8A-4147-A177-3AD203B41FA5}">
                      <a16:colId xmlns:a16="http://schemas.microsoft.com/office/drawing/2014/main" val="3650196412"/>
                    </a:ext>
                  </a:extLst>
                </a:gridCol>
                <a:gridCol w="1091414">
                  <a:extLst>
                    <a:ext uri="{9D8B030D-6E8A-4147-A177-3AD203B41FA5}">
                      <a16:colId xmlns:a16="http://schemas.microsoft.com/office/drawing/2014/main" val="16779574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March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April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June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July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August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Sept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322905"/>
                  </a:ext>
                </a:extLst>
              </a:tr>
            </a:tbl>
          </a:graphicData>
        </a:graphic>
      </p:graphicFrame>
      <p:sp>
        <p:nvSpPr>
          <p:cNvPr id="38" name="Rectangle 37">
            <a:extLst>
              <a:ext uri="{FF2B5EF4-FFF2-40B4-BE49-F238E27FC236}">
                <a16:creationId xmlns:a16="http://schemas.microsoft.com/office/drawing/2014/main" id="{0FA8F9DA-6239-40E6-B95B-AFE2DF28AF73}"/>
              </a:ext>
            </a:extLst>
          </p:cNvPr>
          <p:cNvSpPr/>
          <p:nvPr/>
        </p:nvSpPr>
        <p:spPr>
          <a:xfrm>
            <a:off x="190082" y="1623317"/>
            <a:ext cx="872564" cy="476841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March 10</a:t>
            </a:r>
            <a:r>
              <a:rPr lang="en-US" sz="11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1100" dirty="0"/>
              <a:t>Emergency Declaration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215AEC0-BF12-49F6-904D-A247FA0E7C4F}"/>
              </a:ext>
            </a:extLst>
          </p:cNvPr>
          <p:cNvSpPr/>
          <p:nvPr/>
        </p:nvSpPr>
        <p:spPr>
          <a:xfrm>
            <a:off x="229823" y="5316333"/>
            <a:ext cx="872564" cy="73727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March 14 Public Schools Closed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285C8A3-5E63-40B0-AA60-BA17B7BD5093}"/>
              </a:ext>
            </a:extLst>
          </p:cNvPr>
          <p:cNvSpPr/>
          <p:nvPr/>
        </p:nvSpPr>
        <p:spPr>
          <a:xfrm>
            <a:off x="637488" y="2281805"/>
            <a:ext cx="872562" cy="752461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March 17 Bars &amp; Restaurants Closed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50A4686F-31E6-458D-A588-4883EAEFD64C}"/>
              </a:ext>
            </a:extLst>
          </p:cNvPr>
          <p:cNvSpPr/>
          <p:nvPr/>
        </p:nvSpPr>
        <p:spPr>
          <a:xfrm>
            <a:off x="835141" y="4278046"/>
            <a:ext cx="872564" cy="68045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March 30 Stay at Home Order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B9A9A93A-CAC8-445F-84AA-85E66343CB20}"/>
              </a:ext>
            </a:extLst>
          </p:cNvPr>
          <p:cNvSpPr/>
          <p:nvPr/>
        </p:nvSpPr>
        <p:spPr>
          <a:xfrm>
            <a:off x="2295751" y="1891599"/>
            <a:ext cx="858983" cy="59620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May 8  Phase 1 Reopening 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6764A24D-18D2-43E2-8B36-B1F600CF78E1}"/>
              </a:ext>
            </a:extLst>
          </p:cNvPr>
          <p:cNvSpPr/>
          <p:nvPr/>
        </p:nvSpPr>
        <p:spPr>
          <a:xfrm>
            <a:off x="2730065" y="4578728"/>
            <a:ext cx="858983" cy="59620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May 22  Phase 2 Reopening 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AC685FFD-A8AC-44A1-B197-0110C8F2E817}"/>
              </a:ext>
            </a:extLst>
          </p:cNvPr>
          <p:cNvSpPr/>
          <p:nvPr/>
        </p:nvSpPr>
        <p:spPr>
          <a:xfrm>
            <a:off x="6449098" y="5522879"/>
            <a:ext cx="973165" cy="59620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September 4 Phase 2.5 Reopening 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A1E7721C-0E60-4725-83BA-F4E50768510C}"/>
              </a:ext>
            </a:extLst>
          </p:cNvPr>
          <p:cNvSpPr/>
          <p:nvPr/>
        </p:nvSpPr>
        <p:spPr>
          <a:xfrm>
            <a:off x="7437419" y="4792597"/>
            <a:ext cx="973165" cy="59620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October 2 Phase 3 Reopening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AAD64B2-0A0D-4246-B137-453070A22179}"/>
              </a:ext>
            </a:extLst>
          </p:cNvPr>
          <p:cNvGrpSpPr/>
          <p:nvPr/>
        </p:nvGrpSpPr>
        <p:grpSpPr>
          <a:xfrm>
            <a:off x="7670519" y="548596"/>
            <a:ext cx="1035383" cy="1053583"/>
            <a:chOff x="6449098" y="1752600"/>
            <a:chExt cx="1478483" cy="1522169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7C662654-83FF-4E06-8D9A-845A79EE79E0}"/>
                </a:ext>
              </a:extLst>
            </p:cNvPr>
            <p:cNvSpPr/>
            <p:nvPr/>
          </p:nvSpPr>
          <p:spPr>
            <a:xfrm>
              <a:off x="6449098" y="1752600"/>
              <a:ext cx="1478483" cy="152216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4" name="Graphic 63" descr="Surgical mask">
              <a:extLst>
                <a:ext uri="{FF2B5EF4-FFF2-40B4-BE49-F238E27FC236}">
                  <a16:creationId xmlns:a16="http://schemas.microsoft.com/office/drawing/2014/main" id="{35FA38C5-C6BB-4A62-B532-1CFAB9F0677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530649" y="1930684"/>
              <a:ext cx="1316939" cy="13169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24619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BAD76F3E-3A97-486B-B402-44400A8B9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CE4B432-924D-4A47-8924-AFF84A0F1C11}"/>
              </a:ext>
            </a:extLst>
          </p:cNvPr>
          <p:cNvSpPr txBox="1">
            <a:spLocks/>
          </p:cNvSpPr>
          <p:nvPr/>
        </p:nvSpPr>
        <p:spPr bwMode="auto">
          <a:xfrm>
            <a:off x="628649" y="1093788"/>
            <a:ext cx="7879841" cy="2967208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595959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595959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595959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595959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defTabSz="914400">
              <a:lnSpc>
                <a:spcPct val="90000"/>
              </a:lnSpc>
              <a:spcAft>
                <a:spcPts val="600"/>
              </a:spcAft>
            </a:pPr>
            <a:r>
              <a:rPr lang="en-US" sz="7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North Carolina Travel Trends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91F6B52-91F4-4AEB-B6DB-29FEBCF28C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0936" y="4331166"/>
            <a:ext cx="787984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CD6F061-7C53-44F4-9794-953DB70A45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003304" y="2842186"/>
            <a:ext cx="54864" cy="296008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2D1831-9B54-4DB9-91D8-A12EA922BFA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  <a:defRPr/>
            </a:pPr>
            <a:fld id="{B3DAFCE5-0C67-4A53-8F92-3CAC2938318C}" type="slidenum">
              <a:rPr lang="en-US" altLang="en-US">
                <a:latin typeface="+mn-lt"/>
                <a:ea typeface="+mn-ea"/>
              </a:rPr>
              <a:pPr defTabSz="914400">
                <a:spcAft>
                  <a:spcPts val="600"/>
                </a:spcAft>
                <a:defRPr/>
              </a:pPr>
              <a:t>8</a:t>
            </a:fld>
            <a:endParaRPr lang="en-US" altLang="en-US">
              <a:latin typeface="+mn-lt"/>
              <a:ea typeface="+mn-ea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34EDF5-8EC4-4958-90DB-DED0BA4F6FD2}"/>
              </a:ext>
            </a:extLst>
          </p:cNvPr>
          <p:cNvSpPr/>
          <p:nvPr/>
        </p:nvSpPr>
        <p:spPr>
          <a:xfrm>
            <a:off x="152400" y="136526"/>
            <a:ext cx="8919882" cy="6584950"/>
          </a:xfrm>
          <a:prstGeom prst="rect">
            <a:avLst/>
          </a:prstGeom>
          <a:solidFill>
            <a:srgbClr val="34424D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C722021-AFCB-4C16-8756-8257740C4FF4}"/>
              </a:ext>
            </a:extLst>
          </p:cNvPr>
          <p:cNvSpPr txBox="1"/>
          <p:nvPr/>
        </p:nvSpPr>
        <p:spPr>
          <a:xfrm>
            <a:off x="981307" y="1530153"/>
            <a:ext cx="7174523" cy="372409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North Carolina 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Travel Trends</a:t>
            </a:r>
          </a:p>
          <a:p>
            <a:pPr algn="ctr"/>
            <a:endParaRPr lang="en-US" sz="6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6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North-carolina-silhouette by paperlightbox on DeviantArt">
            <a:extLst>
              <a:ext uri="{FF2B5EF4-FFF2-40B4-BE49-F238E27FC236}">
                <a16:creationId xmlns:a16="http://schemas.microsoft.com/office/drawing/2014/main" id="{912A9E51-919E-44B2-BFE9-65DD2AB03A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351" y="3877294"/>
            <a:ext cx="2735792" cy="943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4338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Table 17">
            <a:extLst>
              <a:ext uri="{FF2B5EF4-FFF2-40B4-BE49-F238E27FC236}">
                <a16:creationId xmlns:a16="http://schemas.microsoft.com/office/drawing/2014/main" id="{E9D918D0-1F72-4429-A10A-B57D67FE3C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9492242"/>
              </p:ext>
            </p:extLst>
          </p:nvPr>
        </p:nvGraphicFramePr>
        <p:xfrm>
          <a:off x="787154" y="1085561"/>
          <a:ext cx="890726" cy="19878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0726">
                  <a:extLst>
                    <a:ext uri="{9D8B030D-6E8A-4147-A177-3AD203B41FA5}">
                      <a16:colId xmlns:a16="http://schemas.microsoft.com/office/drawing/2014/main" val="3123112549"/>
                    </a:ext>
                  </a:extLst>
                </a:gridCol>
              </a:tblGrid>
              <a:tr h="66262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5500299"/>
                  </a:ext>
                </a:extLst>
              </a:tr>
              <a:tr h="66262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9802355"/>
                  </a:ext>
                </a:extLst>
              </a:tr>
              <a:tr h="66262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8348129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4FC1729-B7F2-4AB3-B3C5-94AC22E90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Travel Trend Reporting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68C61A-49CB-41B0-AE85-79FE792DBC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677880" y="1438183"/>
            <a:ext cx="7008919" cy="163524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1800" dirty="0"/>
              <a:t>NCDOT Leadership asked for weekly reporting of travel trends</a:t>
            </a:r>
          </a:p>
          <a:p>
            <a:pPr>
              <a:lnSpc>
                <a:spcPct val="150000"/>
              </a:lnSpc>
            </a:pPr>
            <a:r>
              <a:rPr lang="en-US" sz="1800" dirty="0"/>
              <a:t>Trends based on Continuous Count Stations </a:t>
            </a:r>
          </a:p>
          <a:p>
            <a:pPr>
              <a:lnSpc>
                <a:spcPct val="150000"/>
              </a:lnSpc>
            </a:pPr>
            <a:r>
              <a:rPr lang="en-US" sz="1800" dirty="0"/>
              <a:t>Data now on NCDOT dashboard (except VMT)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37350C-03B4-424A-99B2-2E5B0833CAC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B3DAFCE5-0C67-4A53-8F92-3CAC2938318C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140C8656-A43B-4EBD-9295-52D91F08FE7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267197" y="30844"/>
            <a:ext cx="4550230" cy="342804"/>
          </a:xfrm>
        </p:spPr>
        <p:txBody>
          <a:bodyPr/>
          <a:lstStyle/>
          <a:p>
            <a:r>
              <a:rPr lang="en-US" sz="1500" dirty="0">
                <a:latin typeface="Century Gothic" panose="020B0502020202020204" pitchFamily="34" charset="0"/>
              </a:rPr>
              <a:t>COVID-19 Impacts on North Carolina Traffic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4FE042B-F66C-42A0-8B15-EFCE2EFACF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157" y="3073430"/>
            <a:ext cx="8474174" cy="332870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1F02B22-4FE6-4434-9018-EF36ABB47772}"/>
              </a:ext>
            </a:extLst>
          </p:cNvPr>
          <p:cNvSpPr/>
          <p:nvPr/>
        </p:nvSpPr>
        <p:spPr>
          <a:xfrm>
            <a:off x="1882067" y="5337698"/>
            <a:ext cx="2778710" cy="32403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NCDOT Continuous Count Stations</a:t>
            </a:r>
            <a:endParaRPr 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Graphic 11" descr="Fuel">
            <a:extLst>
              <a:ext uri="{FF2B5EF4-FFF2-40B4-BE49-F238E27FC236}">
                <a16:creationId xmlns:a16="http://schemas.microsoft.com/office/drawing/2014/main" id="{DA2F1E11-606F-46D8-A632-0EF334F1D8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2930" y="1185744"/>
            <a:ext cx="609118" cy="609118"/>
          </a:xfrm>
          <a:prstGeom prst="rect">
            <a:avLst/>
          </a:prstGeom>
        </p:spPr>
      </p:pic>
      <p:pic>
        <p:nvPicPr>
          <p:cNvPr id="14" name="Graphic 13" descr="Money">
            <a:extLst>
              <a:ext uri="{FF2B5EF4-FFF2-40B4-BE49-F238E27FC236}">
                <a16:creationId xmlns:a16="http://schemas.microsoft.com/office/drawing/2014/main" id="{EAA53079-3CC2-4A2C-9569-2B59E01301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63807" y="1802551"/>
            <a:ext cx="668241" cy="668241"/>
          </a:xfrm>
          <a:prstGeom prst="rect">
            <a:avLst/>
          </a:prstGeom>
        </p:spPr>
      </p:pic>
      <p:pic>
        <p:nvPicPr>
          <p:cNvPr id="16" name="Graphic 15" descr="Gauge">
            <a:extLst>
              <a:ext uri="{FF2B5EF4-FFF2-40B4-BE49-F238E27FC236}">
                <a16:creationId xmlns:a16="http://schemas.microsoft.com/office/drawing/2014/main" id="{FFA500EB-C5D8-4B7C-8140-0549B165418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46052" y="2415102"/>
            <a:ext cx="668241" cy="668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887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eting_x0020_Date xmlns="95b28682-a189-41cc-9993-d48032473616">2020-12-02T05:00:00+00:00</Meeting_x0020_Date>
    <Group_x0020_Meeting xmlns="95b28682-a189-41cc-9993-d48032473616">2020 12/02</Group_x0020_Meeting>
    <URL xmlns="http://schemas.microsoft.com/sharepoint/v3">
      <Url xsi:nil="true"/>
      <Description xsi:nil="true"/>
    </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1E73C6950FD8846A1206516366F16FA" ma:contentTypeVersion="13" ma:contentTypeDescription="Create a new document." ma:contentTypeScope="" ma:versionID="ef14cf360c94f37e3b78cd79c40a116b">
  <xsd:schema xmlns:xsd="http://www.w3.org/2001/XMLSchema" xmlns:xs="http://www.w3.org/2001/XMLSchema" xmlns:p="http://schemas.microsoft.com/office/2006/metadata/properties" xmlns:ns1="http://schemas.microsoft.com/sharepoint/v3" xmlns:ns2="95b28682-a189-41cc-9993-d48032473616" xmlns:ns3="16f00c2e-ac5c-418b-9f13-a0771dbd417d" targetNamespace="http://schemas.microsoft.com/office/2006/metadata/properties" ma:root="true" ma:fieldsID="5c83cb52a3fefc5f850fa88724a7715e" ns1:_="" ns2:_="" ns3:_="">
    <xsd:import namespace="http://schemas.microsoft.com/sharepoint/v3"/>
    <xsd:import namespace="95b28682-a189-41cc-9993-d48032473616"/>
    <xsd:import namespace="16f00c2e-ac5c-418b-9f13-a0771dbd417d"/>
    <xsd:element name="properties">
      <xsd:complexType>
        <xsd:sequence>
          <xsd:element name="documentManagement">
            <xsd:complexType>
              <xsd:all>
                <xsd:element ref="ns2:Meeting_x0020_Date"/>
                <xsd:element ref="ns2:Group_x0020_Meeting"/>
                <xsd:element ref="ns3:_dlc_DocId" minOccurs="0"/>
                <xsd:element ref="ns3:_dlc_DocIdUrl" minOccurs="0"/>
                <xsd:element ref="ns3:_dlc_DocIdPersistId" minOccurs="0"/>
                <xsd:element ref="ns1:URL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URL" ma:index="13" nillable="true" ma:displayName="URL" ma:internalName="UR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b28682-a189-41cc-9993-d48032473616" elementFormDefault="qualified">
    <xsd:import namespace="http://schemas.microsoft.com/office/2006/documentManagement/types"/>
    <xsd:import namespace="http://schemas.microsoft.com/office/infopath/2007/PartnerControls"/>
    <xsd:element name="Meeting_x0020_Date" ma:index="8" ma:displayName="Meeting Date" ma:format="DateOnly" ma:internalName="Meeting_x0020_Date">
      <xsd:simpleType>
        <xsd:restriction base="dms:DateTime"/>
      </xsd:simpleType>
    </xsd:element>
    <xsd:element name="Group_x0020_Meeting" ma:index="9" ma:displayName="Group Meeting" ma:internalName="Group_x0020_Meeting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f00c2e-ac5c-418b-9f13-a0771dbd417d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?mso-contentType ?>
<SharedContentType xmlns="Microsoft.SharePoint.Taxonomy.ContentTypeSync" SourceId="7ef604a7-ebc4-47af-96e9-7f1ad444f50a" ContentTypeId="0x0101" PreviousValue="false"/>
</file>

<file path=customXml/itemProps1.xml><?xml version="1.0" encoding="utf-8"?>
<ds:datastoreItem xmlns:ds="http://schemas.openxmlformats.org/officeDocument/2006/customXml" ds:itemID="{450E791D-29F9-4B4D-B48B-E2AA62178E54}"/>
</file>

<file path=customXml/itemProps2.xml><?xml version="1.0" encoding="utf-8"?>
<ds:datastoreItem xmlns:ds="http://schemas.openxmlformats.org/officeDocument/2006/customXml" ds:itemID="{69DC4630-270D-46C0-A49F-98B7CB7315F5}"/>
</file>

<file path=customXml/itemProps3.xml><?xml version="1.0" encoding="utf-8"?>
<ds:datastoreItem xmlns:ds="http://schemas.openxmlformats.org/officeDocument/2006/customXml" ds:itemID="{72B616C0-77A5-4E4D-B8A6-7A18F25518E7}"/>
</file>

<file path=customXml/itemProps4.xml><?xml version="1.0" encoding="utf-8"?>
<ds:datastoreItem xmlns:ds="http://schemas.openxmlformats.org/officeDocument/2006/customXml" ds:itemID="{69983618-4A5D-42CF-860B-D98EB16C68F6}"/>
</file>

<file path=customXml/itemProps5.xml><?xml version="1.0" encoding="utf-8"?>
<ds:datastoreItem xmlns:ds="http://schemas.openxmlformats.org/officeDocument/2006/customXml" ds:itemID="{CB2A2136-13BD-4F15-9046-62DBF1652AE9}"/>
</file>

<file path=docProps/app.xml><?xml version="1.0" encoding="utf-8"?>
<Properties xmlns="http://schemas.openxmlformats.org/officeDocument/2006/extended-properties" xmlns:vt="http://schemas.openxmlformats.org/officeDocument/2006/docPropsVTypes">
  <TotalTime>1924</TotalTime>
  <Words>917</Words>
  <Application>Microsoft Office PowerPoint</Application>
  <PresentationFormat>On-screen Show (4:3)</PresentationFormat>
  <Paragraphs>241</Paragraphs>
  <Slides>17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Century Gothic</vt:lpstr>
      <vt:lpstr>Pristina</vt:lpstr>
      <vt:lpstr>Wingdings</vt:lpstr>
      <vt:lpstr>1_Office Theme</vt:lpstr>
      <vt:lpstr>Office Theme</vt:lpstr>
      <vt:lpstr>COVID-19 Impacts on North Carolina Traffic</vt:lpstr>
      <vt:lpstr>Welcome</vt:lpstr>
      <vt:lpstr>PowerPoint Presentation</vt:lpstr>
      <vt:lpstr>PowerPoint Presentation</vt:lpstr>
      <vt:lpstr>PowerPoint Presentation</vt:lpstr>
      <vt:lpstr>PowerPoint Presentation</vt:lpstr>
      <vt:lpstr>COVID-19 Timeline Key dates for COVID-19 mitigation in North Carolina</vt:lpstr>
      <vt:lpstr>PowerPoint Presentation</vt:lpstr>
      <vt:lpstr>Travel Trend Reporting</vt:lpstr>
      <vt:lpstr>Volume Trend – Weekly Change</vt:lpstr>
      <vt:lpstr>Volume Trend – Day of Week</vt:lpstr>
      <vt:lpstr>Volume Trend – Type of Route</vt:lpstr>
      <vt:lpstr>Travel Trend – Based on VMT</vt:lpstr>
      <vt:lpstr>Travel Trend – Monthly</vt:lpstr>
      <vt:lpstr>How will it impact 2020  Data Analysis?</vt:lpstr>
      <vt:lpstr>2021 Data Collection Plans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Presentation1_COVID-19 Impacts on North Carolina Traffic</dc:title>
  <dc:creator>Morrow, Kerry</dc:creator>
  <cp:lastModifiedBy>Morrow, Kerry</cp:lastModifiedBy>
  <cp:revision>50</cp:revision>
  <dcterms:created xsi:type="dcterms:W3CDTF">2020-12-01T17:33:36Z</dcterms:created>
  <dcterms:modified xsi:type="dcterms:W3CDTF">2020-12-03T14:26:41Z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0x01010011E73C6950FD8846A1206516366F16FA</vt:lpwstr>
  </property>
  <property fmtid="{D5CDD505-2E9C-101B-9397-08002B2CF9AE}" pid="3" name="Order">
    <vt:r8>14600</vt:r8>
  </property>
</Properties>
</file>